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9" r:id="rId3"/>
    <p:sldId id="275" r:id="rId4"/>
    <p:sldId id="274" r:id="rId5"/>
    <p:sldId id="277" r:id="rId6"/>
    <p:sldId id="261" r:id="rId7"/>
    <p:sldId id="260" r:id="rId8"/>
    <p:sldId id="262" r:id="rId9"/>
    <p:sldId id="278" r:id="rId10"/>
    <p:sldId id="265" r:id="rId11"/>
    <p:sldId id="266" r:id="rId12"/>
    <p:sldId id="267" r:id="rId13"/>
    <p:sldId id="273" r:id="rId1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0962"/>
    <a:srgbClr val="FFFFFF"/>
    <a:srgbClr val="F1D2FF"/>
    <a:srgbClr val="280234"/>
    <a:srgbClr val="5C4B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38DD1-FA80-4C32-B85D-677E759CB650}" type="datetimeFigureOut">
              <a:rPr lang="lv-LV" smtClean="0"/>
              <a:t>02.12.2025</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4E9E8-5391-4873-B7CD-DB5DFE4D35F3}" type="slidenum">
              <a:rPr lang="lv-LV" smtClean="0"/>
              <a:t>‹#›</a:t>
            </a:fld>
            <a:endParaRPr lang="lv-LV"/>
          </a:p>
        </p:txBody>
      </p:sp>
    </p:spTree>
    <p:extLst>
      <p:ext uri="{BB962C8B-B14F-4D97-AF65-F5344CB8AC3E}">
        <p14:creationId xmlns:p14="http://schemas.microsoft.com/office/powerpoint/2010/main" val="377043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70C4E9E8-5391-4873-B7CD-DB5DFE4D35F3}" type="slidenum">
              <a:rPr lang="lv-LV" smtClean="0"/>
              <a:t>7</a:t>
            </a:fld>
            <a:endParaRPr lang="lv-LV"/>
          </a:p>
        </p:txBody>
      </p:sp>
    </p:spTree>
    <p:extLst>
      <p:ext uri="{BB962C8B-B14F-4D97-AF65-F5344CB8AC3E}">
        <p14:creationId xmlns:p14="http://schemas.microsoft.com/office/powerpoint/2010/main" val="175410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F41A783-7DF2-03F3-7026-9AFDF00A708E}"/>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7963954A-C3E0-7109-A985-4D99374552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C1055E01-22BD-733E-8C1D-0F0CFB10884A}"/>
              </a:ext>
            </a:extLst>
          </p:cNvPr>
          <p:cNvSpPr>
            <a:spLocks noGrp="1"/>
          </p:cNvSpPr>
          <p:nvPr>
            <p:ph type="dt" sz="half" idx="10"/>
          </p:nvPr>
        </p:nvSpPr>
        <p:spPr/>
        <p:txBody>
          <a:bodyPr/>
          <a:lstStyle/>
          <a:p>
            <a:fld id="{807DB87C-712D-4531-9A01-4270D7E3CD5A}" type="datetimeFigureOut">
              <a:rPr lang="lv-LV" smtClean="0"/>
              <a:t>02.12.2025</a:t>
            </a:fld>
            <a:endParaRPr lang="lv-LV"/>
          </a:p>
        </p:txBody>
      </p:sp>
      <p:sp>
        <p:nvSpPr>
          <p:cNvPr id="5" name="Kājenes vietturis 4">
            <a:extLst>
              <a:ext uri="{FF2B5EF4-FFF2-40B4-BE49-F238E27FC236}">
                <a16:creationId xmlns:a16="http://schemas.microsoft.com/office/drawing/2014/main" id="{085FC7B1-D9F0-5588-DE74-20E29308162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5756174-AD8C-7198-BA1E-51B8E49BBEC7}"/>
              </a:ext>
            </a:extLst>
          </p:cNvPr>
          <p:cNvSpPr>
            <a:spLocks noGrp="1"/>
          </p:cNvSpPr>
          <p:nvPr>
            <p:ph type="sldNum" sz="quarter" idx="12"/>
          </p:nvPr>
        </p:nvSpPr>
        <p:spPr/>
        <p:txBody>
          <a:bodyPr/>
          <a:lstStyle/>
          <a:p>
            <a:fld id="{D80B7D04-F66B-4321-9E90-3B9D606FB80D}" type="slidenum">
              <a:rPr lang="lv-LV" smtClean="0"/>
              <a:t>‹#›</a:t>
            </a:fld>
            <a:endParaRPr lang="lv-LV"/>
          </a:p>
        </p:txBody>
      </p:sp>
    </p:spTree>
    <p:extLst>
      <p:ext uri="{BB962C8B-B14F-4D97-AF65-F5344CB8AC3E}">
        <p14:creationId xmlns:p14="http://schemas.microsoft.com/office/powerpoint/2010/main" val="322906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0E06589-7927-46A4-9977-989F5EAD50AB}"/>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E9DC5578-B26A-0971-76F0-CACB5618B2F0}"/>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CB558D2D-5C44-5A33-1F0B-8E03917239EB}"/>
              </a:ext>
            </a:extLst>
          </p:cNvPr>
          <p:cNvSpPr>
            <a:spLocks noGrp="1"/>
          </p:cNvSpPr>
          <p:nvPr>
            <p:ph type="dt" sz="half" idx="10"/>
          </p:nvPr>
        </p:nvSpPr>
        <p:spPr/>
        <p:txBody>
          <a:bodyPr/>
          <a:lstStyle/>
          <a:p>
            <a:fld id="{807DB87C-712D-4531-9A01-4270D7E3CD5A}" type="datetimeFigureOut">
              <a:rPr lang="lv-LV" smtClean="0"/>
              <a:t>02.12.2025</a:t>
            </a:fld>
            <a:endParaRPr lang="lv-LV"/>
          </a:p>
        </p:txBody>
      </p:sp>
      <p:sp>
        <p:nvSpPr>
          <p:cNvPr id="5" name="Kājenes vietturis 4">
            <a:extLst>
              <a:ext uri="{FF2B5EF4-FFF2-40B4-BE49-F238E27FC236}">
                <a16:creationId xmlns:a16="http://schemas.microsoft.com/office/drawing/2014/main" id="{4892A11E-5D91-8CB6-5607-0BC1F015DB9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0668512-DF37-7A9D-A98D-0676FA002410}"/>
              </a:ext>
            </a:extLst>
          </p:cNvPr>
          <p:cNvSpPr>
            <a:spLocks noGrp="1"/>
          </p:cNvSpPr>
          <p:nvPr>
            <p:ph type="sldNum" sz="quarter" idx="12"/>
          </p:nvPr>
        </p:nvSpPr>
        <p:spPr/>
        <p:txBody>
          <a:bodyPr/>
          <a:lstStyle/>
          <a:p>
            <a:fld id="{D80B7D04-F66B-4321-9E90-3B9D606FB80D}" type="slidenum">
              <a:rPr lang="lv-LV" smtClean="0"/>
              <a:t>‹#›</a:t>
            </a:fld>
            <a:endParaRPr lang="lv-LV"/>
          </a:p>
        </p:txBody>
      </p:sp>
    </p:spTree>
    <p:extLst>
      <p:ext uri="{BB962C8B-B14F-4D97-AF65-F5344CB8AC3E}">
        <p14:creationId xmlns:p14="http://schemas.microsoft.com/office/powerpoint/2010/main" val="31837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97CFE7B5-FE3B-CE20-C2E2-7B2DE064EF1A}"/>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257BFA90-053C-8EAB-84FC-ECEB7ADA910E}"/>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C768FEE1-34A9-E698-B61B-DB5A315EFB4B}"/>
              </a:ext>
            </a:extLst>
          </p:cNvPr>
          <p:cNvSpPr>
            <a:spLocks noGrp="1"/>
          </p:cNvSpPr>
          <p:nvPr>
            <p:ph type="dt" sz="half" idx="10"/>
          </p:nvPr>
        </p:nvSpPr>
        <p:spPr/>
        <p:txBody>
          <a:bodyPr/>
          <a:lstStyle/>
          <a:p>
            <a:fld id="{807DB87C-712D-4531-9A01-4270D7E3CD5A}" type="datetimeFigureOut">
              <a:rPr lang="lv-LV" smtClean="0"/>
              <a:t>02.12.2025</a:t>
            </a:fld>
            <a:endParaRPr lang="lv-LV"/>
          </a:p>
        </p:txBody>
      </p:sp>
      <p:sp>
        <p:nvSpPr>
          <p:cNvPr id="5" name="Kājenes vietturis 4">
            <a:extLst>
              <a:ext uri="{FF2B5EF4-FFF2-40B4-BE49-F238E27FC236}">
                <a16:creationId xmlns:a16="http://schemas.microsoft.com/office/drawing/2014/main" id="{4E37BD49-28EF-5D38-2085-DF6B00552FD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D8A80EEC-8A97-C8B7-F300-966D775A852F}"/>
              </a:ext>
            </a:extLst>
          </p:cNvPr>
          <p:cNvSpPr>
            <a:spLocks noGrp="1"/>
          </p:cNvSpPr>
          <p:nvPr>
            <p:ph type="sldNum" sz="quarter" idx="12"/>
          </p:nvPr>
        </p:nvSpPr>
        <p:spPr/>
        <p:txBody>
          <a:bodyPr/>
          <a:lstStyle/>
          <a:p>
            <a:fld id="{D80B7D04-F66B-4321-9E90-3B9D606FB80D}" type="slidenum">
              <a:rPr lang="lv-LV" smtClean="0"/>
              <a:t>‹#›</a:t>
            </a:fld>
            <a:endParaRPr lang="lv-LV"/>
          </a:p>
        </p:txBody>
      </p:sp>
    </p:spTree>
    <p:extLst>
      <p:ext uri="{BB962C8B-B14F-4D97-AF65-F5344CB8AC3E}">
        <p14:creationId xmlns:p14="http://schemas.microsoft.com/office/powerpoint/2010/main" val="165751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44FC605-8EDA-CDFE-3FAA-6708F294FE67}"/>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8418C573-F27D-9799-31D5-39D31E2B46D9}"/>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84F0477-3126-D149-25D9-0CA19EA59D46}"/>
              </a:ext>
            </a:extLst>
          </p:cNvPr>
          <p:cNvSpPr>
            <a:spLocks noGrp="1"/>
          </p:cNvSpPr>
          <p:nvPr>
            <p:ph type="dt" sz="half" idx="10"/>
          </p:nvPr>
        </p:nvSpPr>
        <p:spPr/>
        <p:txBody>
          <a:bodyPr/>
          <a:lstStyle/>
          <a:p>
            <a:fld id="{807DB87C-712D-4531-9A01-4270D7E3CD5A}" type="datetimeFigureOut">
              <a:rPr lang="lv-LV" smtClean="0"/>
              <a:t>02.12.2025</a:t>
            </a:fld>
            <a:endParaRPr lang="lv-LV"/>
          </a:p>
        </p:txBody>
      </p:sp>
      <p:sp>
        <p:nvSpPr>
          <p:cNvPr id="5" name="Kājenes vietturis 4">
            <a:extLst>
              <a:ext uri="{FF2B5EF4-FFF2-40B4-BE49-F238E27FC236}">
                <a16:creationId xmlns:a16="http://schemas.microsoft.com/office/drawing/2014/main" id="{17E85C6D-63FF-519E-D1BB-1AEAE8783EE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F516626-CAD2-2553-FC66-069DD11378E5}"/>
              </a:ext>
            </a:extLst>
          </p:cNvPr>
          <p:cNvSpPr>
            <a:spLocks noGrp="1"/>
          </p:cNvSpPr>
          <p:nvPr>
            <p:ph type="sldNum" sz="quarter" idx="12"/>
          </p:nvPr>
        </p:nvSpPr>
        <p:spPr/>
        <p:txBody>
          <a:bodyPr/>
          <a:lstStyle/>
          <a:p>
            <a:fld id="{D80B7D04-F66B-4321-9E90-3B9D606FB80D}" type="slidenum">
              <a:rPr lang="lv-LV" smtClean="0"/>
              <a:t>‹#›</a:t>
            </a:fld>
            <a:endParaRPr lang="lv-LV"/>
          </a:p>
        </p:txBody>
      </p:sp>
    </p:spTree>
    <p:extLst>
      <p:ext uri="{BB962C8B-B14F-4D97-AF65-F5344CB8AC3E}">
        <p14:creationId xmlns:p14="http://schemas.microsoft.com/office/powerpoint/2010/main" val="330907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97583E-27E8-4C5E-83EA-D2FC51F0EEFD}"/>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04CAB586-3A1B-54C0-BC24-F02909935A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DAD62045-A5C5-186D-E03E-59B6DC339EDB}"/>
              </a:ext>
            </a:extLst>
          </p:cNvPr>
          <p:cNvSpPr>
            <a:spLocks noGrp="1"/>
          </p:cNvSpPr>
          <p:nvPr>
            <p:ph type="dt" sz="half" idx="10"/>
          </p:nvPr>
        </p:nvSpPr>
        <p:spPr/>
        <p:txBody>
          <a:bodyPr/>
          <a:lstStyle/>
          <a:p>
            <a:fld id="{807DB87C-712D-4531-9A01-4270D7E3CD5A}" type="datetimeFigureOut">
              <a:rPr lang="lv-LV" smtClean="0"/>
              <a:t>02.12.2025</a:t>
            </a:fld>
            <a:endParaRPr lang="lv-LV"/>
          </a:p>
        </p:txBody>
      </p:sp>
      <p:sp>
        <p:nvSpPr>
          <p:cNvPr id="5" name="Kājenes vietturis 4">
            <a:extLst>
              <a:ext uri="{FF2B5EF4-FFF2-40B4-BE49-F238E27FC236}">
                <a16:creationId xmlns:a16="http://schemas.microsoft.com/office/drawing/2014/main" id="{24A164D9-452F-0DAD-2F08-9D999830F0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9C1BAD1-E078-541C-F43D-EEC7FD403771}"/>
              </a:ext>
            </a:extLst>
          </p:cNvPr>
          <p:cNvSpPr>
            <a:spLocks noGrp="1"/>
          </p:cNvSpPr>
          <p:nvPr>
            <p:ph type="sldNum" sz="quarter" idx="12"/>
          </p:nvPr>
        </p:nvSpPr>
        <p:spPr/>
        <p:txBody>
          <a:bodyPr/>
          <a:lstStyle/>
          <a:p>
            <a:fld id="{D80B7D04-F66B-4321-9E90-3B9D606FB80D}" type="slidenum">
              <a:rPr lang="lv-LV" smtClean="0"/>
              <a:t>‹#›</a:t>
            </a:fld>
            <a:endParaRPr lang="lv-LV"/>
          </a:p>
        </p:txBody>
      </p:sp>
    </p:spTree>
    <p:extLst>
      <p:ext uri="{BB962C8B-B14F-4D97-AF65-F5344CB8AC3E}">
        <p14:creationId xmlns:p14="http://schemas.microsoft.com/office/powerpoint/2010/main" val="167118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BB1B757-6489-8BFC-822F-8591E153432A}"/>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251AF440-A293-5C69-AB4A-2CFB6CE5416F}"/>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68FBFDAB-0B3A-004F-D380-626C52F4B815}"/>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D745F3F8-402A-CDDE-EC4D-FB8FC5A62B6C}"/>
              </a:ext>
            </a:extLst>
          </p:cNvPr>
          <p:cNvSpPr>
            <a:spLocks noGrp="1"/>
          </p:cNvSpPr>
          <p:nvPr>
            <p:ph type="dt" sz="half" idx="10"/>
          </p:nvPr>
        </p:nvSpPr>
        <p:spPr/>
        <p:txBody>
          <a:bodyPr/>
          <a:lstStyle/>
          <a:p>
            <a:fld id="{807DB87C-712D-4531-9A01-4270D7E3CD5A}" type="datetimeFigureOut">
              <a:rPr lang="lv-LV" smtClean="0"/>
              <a:t>02.12.2025</a:t>
            </a:fld>
            <a:endParaRPr lang="lv-LV"/>
          </a:p>
        </p:txBody>
      </p:sp>
      <p:sp>
        <p:nvSpPr>
          <p:cNvPr id="6" name="Kājenes vietturis 5">
            <a:extLst>
              <a:ext uri="{FF2B5EF4-FFF2-40B4-BE49-F238E27FC236}">
                <a16:creationId xmlns:a16="http://schemas.microsoft.com/office/drawing/2014/main" id="{AA55435A-DA66-CCF1-A5F4-DF14137094BC}"/>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93117746-8D5D-051A-7587-A4F8F9C037AD}"/>
              </a:ext>
            </a:extLst>
          </p:cNvPr>
          <p:cNvSpPr>
            <a:spLocks noGrp="1"/>
          </p:cNvSpPr>
          <p:nvPr>
            <p:ph type="sldNum" sz="quarter" idx="12"/>
          </p:nvPr>
        </p:nvSpPr>
        <p:spPr/>
        <p:txBody>
          <a:bodyPr/>
          <a:lstStyle/>
          <a:p>
            <a:fld id="{D80B7D04-F66B-4321-9E90-3B9D606FB80D}" type="slidenum">
              <a:rPr lang="lv-LV" smtClean="0"/>
              <a:t>‹#›</a:t>
            </a:fld>
            <a:endParaRPr lang="lv-LV"/>
          </a:p>
        </p:txBody>
      </p:sp>
    </p:spTree>
    <p:extLst>
      <p:ext uri="{BB962C8B-B14F-4D97-AF65-F5344CB8AC3E}">
        <p14:creationId xmlns:p14="http://schemas.microsoft.com/office/powerpoint/2010/main" val="172391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EC29E8C-CBFD-7C0B-1A58-C4A7F3026574}"/>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62CA0999-D9E2-69D1-A5DA-C436EA0B8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4900953C-2A5E-1233-5E2D-5350AECBBAC2}"/>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F0285F79-C0B1-3C54-3740-CBEDB00F9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0ED74697-339D-D22C-D496-7457D23BA408}"/>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5EC4F721-245F-1FC6-FDC6-0CC443F81B37}"/>
              </a:ext>
            </a:extLst>
          </p:cNvPr>
          <p:cNvSpPr>
            <a:spLocks noGrp="1"/>
          </p:cNvSpPr>
          <p:nvPr>
            <p:ph type="dt" sz="half" idx="10"/>
          </p:nvPr>
        </p:nvSpPr>
        <p:spPr/>
        <p:txBody>
          <a:bodyPr/>
          <a:lstStyle/>
          <a:p>
            <a:fld id="{807DB87C-712D-4531-9A01-4270D7E3CD5A}" type="datetimeFigureOut">
              <a:rPr lang="lv-LV" smtClean="0"/>
              <a:t>02.12.2025</a:t>
            </a:fld>
            <a:endParaRPr lang="lv-LV"/>
          </a:p>
        </p:txBody>
      </p:sp>
      <p:sp>
        <p:nvSpPr>
          <p:cNvPr id="8" name="Kājenes vietturis 7">
            <a:extLst>
              <a:ext uri="{FF2B5EF4-FFF2-40B4-BE49-F238E27FC236}">
                <a16:creationId xmlns:a16="http://schemas.microsoft.com/office/drawing/2014/main" id="{812A9DFC-3172-2912-18E3-93E61D721E2B}"/>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C1529E50-88E0-4CD8-96A3-1ED919929955}"/>
              </a:ext>
            </a:extLst>
          </p:cNvPr>
          <p:cNvSpPr>
            <a:spLocks noGrp="1"/>
          </p:cNvSpPr>
          <p:nvPr>
            <p:ph type="sldNum" sz="quarter" idx="12"/>
          </p:nvPr>
        </p:nvSpPr>
        <p:spPr/>
        <p:txBody>
          <a:bodyPr/>
          <a:lstStyle/>
          <a:p>
            <a:fld id="{D80B7D04-F66B-4321-9E90-3B9D606FB80D}" type="slidenum">
              <a:rPr lang="lv-LV" smtClean="0"/>
              <a:t>‹#›</a:t>
            </a:fld>
            <a:endParaRPr lang="lv-LV"/>
          </a:p>
        </p:txBody>
      </p:sp>
    </p:spTree>
    <p:extLst>
      <p:ext uri="{BB962C8B-B14F-4D97-AF65-F5344CB8AC3E}">
        <p14:creationId xmlns:p14="http://schemas.microsoft.com/office/powerpoint/2010/main" val="234474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7ABF16B-6CA4-CD2A-DEFA-E65D05253514}"/>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CC8D21EA-B959-4CD7-9E49-388AD65FD555}"/>
              </a:ext>
            </a:extLst>
          </p:cNvPr>
          <p:cNvSpPr>
            <a:spLocks noGrp="1"/>
          </p:cNvSpPr>
          <p:nvPr>
            <p:ph type="dt" sz="half" idx="10"/>
          </p:nvPr>
        </p:nvSpPr>
        <p:spPr/>
        <p:txBody>
          <a:bodyPr/>
          <a:lstStyle/>
          <a:p>
            <a:fld id="{807DB87C-712D-4531-9A01-4270D7E3CD5A}" type="datetimeFigureOut">
              <a:rPr lang="lv-LV" smtClean="0"/>
              <a:t>02.12.2025</a:t>
            </a:fld>
            <a:endParaRPr lang="lv-LV"/>
          </a:p>
        </p:txBody>
      </p:sp>
      <p:sp>
        <p:nvSpPr>
          <p:cNvPr id="4" name="Kājenes vietturis 3">
            <a:extLst>
              <a:ext uri="{FF2B5EF4-FFF2-40B4-BE49-F238E27FC236}">
                <a16:creationId xmlns:a16="http://schemas.microsoft.com/office/drawing/2014/main" id="{6B037ED4-0C6F-5019-9626-0F9A92F10A18}"/>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31CB7F2C-6AE7-41D2-C23F-FD3FE177F69D}"/>
              </a:ext>
            </a:extLst>
          </p:cNvPr>
          <p:cNvSpPr>
            <a:spLocks noGrp="1"/>
          </p:cNvSpPr>
          <p:nvPr>
            <p:ph type="sldNum" sz="quarter" idx="12"/>
          </p:nvPr>
        </p:nvSpPr>
        <p:spPr/>
        <p:txBody>
          <a:bodyPr/>
          <a:lstStyle/>
          <a:p>
            <a:fld id="{D80B7D04-F66B-4321-9E90-3B9D606FB80D}" type="slidenum">
              <a:rPr lang="lv-LV" smtClean="0"/>
              <a:t>‹#›</a:t>
            </a:fld>
            <a:endParaRPr lang="lv-LV"/>
          </a:p>
        </p:txBody>
      </p:sp>
    </p:spTree>
    <p:extLst>
      <p:ext uri="{BB962C8B-B14F-4D97-AF65-F5344CB8AC3E}">
        <p14:creationId xmlns:p14="http://schemas.microsoft.com/office/powerpoint/2010/main" val="244035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AD3DA932-8D94-0513-8432-630024209B80}"/>
              </a:ext>
            </a:extLst>
          </p:cNvPr>
          <p:cNvSpPr>
            <a:spLocks noGrp="1"/>
          </p:cNvSpPr>
          <p:nvPr>
            <p:ph type="dt" sz="half" idx="10"/>
          </p:nvPr>
        </p:nvSpPr>
        <p:spPr/>
        <p:txBody>
          <a:bodyPr/>
          <a:lstStyle/>
          <a:p>
            <a:fld id="{807DB87C-712D-4531-9A01-4270D7E3CD5A}" type="datetimeFigureOut">
              <a:rPr lang="lv-LV" smtClean="0"/>
              <a:t>02.12.2025</a:t>
            </a:fld>
            <a:endParaRPr lang="lv-LV"/>
          </a:p>
        </p:txBody>
      </p:sp>
      <p:sp>
        <p:nvSpPr>
          <p:cNvPr id="3" name="Kājenes vietturis 2">
            <a:extLst>
              <a:ext uri="{FF2B5EF4-FFF2-40B4-BE49-F238E27FC236}">
                <a16:creationId xmlns:a16="http://schemas.microsoft.com/office/drawing/2014/main" id="{AEBF10BE-9CA4-CCC7-97BD-29E429233A1F}"/>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A70E5B3C-53CE-B55E-4F1E-3CFAB33D0E4E}"/>
              </a:ext>
            </a:extLst>
          </p:cNvPr>
          <p:cNvSpPr>
            <a:spLocks noGrp="1"/>
          </p:cNvSpPr>
          <p:nvPr>
            <p:ph type="sldNum" sz="quarter" idx="12"/>
          </p:nvPr>
        </p:nvSpPr>
        <p:spPr/>
        <p:txBody>
          <a:bodyPr/>
          <a:lstStyle/>
          <a:p>
            <a:fld id="{D80B7D04-F66B-4321-9E90-3B9D606FB80D}" type="slidenum">
              <a:rPr lang="lv-LV" smtClean="0"/>
              <a:t>‹#›</a:t>
            </a:fld>
            <a:endParaRPr lang="lv-LV"/>
          </a:p>
        </p:txBody>
      </p:sp>
    </p:spTree>
    <p:extLst>
      <p:ext uri="{BB962C8B-B14F-4D97-AF65-F5344CB8AC3E}">
        <p14:creationId xmlns:p14="http://schemas.microsoft.com/office/powerpoint/2010/main" val="16709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AA44ACD-660A-2D93-5114-EC76DE10C894}"/>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98F89EC3-6B48-FFF2-13B6-2315F5DF6D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A45929D3-EDB2-1F84-3C8F-B9BC52B7B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D2B23F11-1F15-9582-B0B0-82C4D4F71321}"/>
              </a:ext>
            </a:extLst>
          </p:cNvPr>
          <p:cNvSpPr>
            <a:spLocks noGrp="1"/>
          </p:cNvSpPr>
          <p:nvPr>
            <p:ph type="dt" sz="half" idx="10"/>
          </p:nvPr>
        </p:nvSpPr>
        <p:spPr/>
        <p:txBody>
          <a:bodyPr/>
          <a:lstStyle/>
          <a:p>
            <a:fld id="{807DB87C-712D-4531-9A01-4270D7E3CD5A}" type="datetimeFigureOut">
              <a:rPr lang="lv-LV" smtClean="0"/>
              <a:t>02.12.2025</a:t>
            </a:fld>
            <a:endParaRPr lang="lv-LV"/>
          </a:p>
        </p:txBody>
      </p:sp>
      <p:sp>
        <p:nvSpPr>
          <p:cNvPr id="6" name="Kājenes vietturis 5">
            <a:extLst>
              <a:ext uri="{FF2B5EF4-FFF2-40B4-BE49-F238E27FC236}">
                <a16:creationId xmlns:a16="http://schemas.microsoft.com/office/drawing/2014/main" id="{E1CE78C9-6142-42FD-875C-91F46A7EA82C}"/>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A04FE47-CCDA-AE51-271D-52A1A97FA793}"/>
              </a:ext>
            </a:extLst>
          </p:cNvPr>
          <p:cNvSpPr>
            <a:spLocks noGrp="1"/>
          </p:cNvSpPr>
          <p:nvPr>
            <p:ph type="sldNum" sz="quarter" idx="12"/>
          </p:nvPr>
        </p:nvSpPr>
        <p:spPr/>
        <p:txBody>
          <a:bodyPr/>
          <a:lstStyle/>
          <a:p>
            <a:fld id="{D80B7D04-F66B-4321-9E90-3B9D606FB80D}" type="slidenum">
              <a:rPr lang="lv-LV" smtClean="0"/>
              <a:t>‹#›</a:t>
            </a:fld>
            <a:endParaRPr lang="lv-LV"/>
          </a:p>
        </p:txBody>
      </p:sp>
    </p:spTree>
    <p:extLst>
      <p:ext uri="{BB962C8B-B14F-4D97-AF65-F5344CB8AC3E}">
        <p14:creationId xmlns:p14="http://schemas.microsoft.com/office/powerpoint/2010/main" val="403408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98CCC25-9E7B-22D2-1EF3-E4B182BB722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ABB10EED-D74C-9AC6-3910-0B882DFE0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32D5BC95-8369-F8D0-82F9-F9F287D86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4F8A4500-1B41-84B1-9E3E-D7C232C22CE2}"/>
              </a:ext>
            </a:extLst>
          </p:cNvPr>
          <p:cNvSpPr>
            <a:spLocks noGrp="1"/>
          </p:cNvSpPr>
          <p:nvPr>
            <p:ph type="dt" sz="half" idx="10"/>
          </p:nvPr>
        </p:nvSpPr>
        <p:spPr/>
        <p:txBody>
          <a:bodyPr/>
          <a:lstStyle/>
          <a:p>
            <a:fld id="{807DB87C-712D-4531-9A01-4270D7E3CD5A}" type="datetimeFigureOut">
              <a:rPr lang="lv-LV" smtClean="0"/>
              <a:t>02.12.2025</a:t>
            </a:fld>
            <a:endParaRPr lang="lv-LV"/>
          </a:p>
        </p:txBody>
      </p:sp>
      <p:sp>
        <p:nvSpPr>
          <p:cNvPr id="6" name="Kājenes vietturis 5">
            <a:extLst>
              <a:ext uri="{FF2B5EF4-FFF2-40B4-BE49-F238E27FC236}">
                <a16:creationId xmlns:a16="http://schemas.microsoft.com/office/drawing/2014/main" id="{6DBCE7E9-2762-940F-A3B5-F807BEFBB31A}"/>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C1746FD-ABE9-E0CD-08DE-0AC36C5359FA}"/>
              </a:ext>
            </a:extLst>
          </p:cNvPr>
          <p:cNvSpPr>
            <a:spLocks noGrp="1"/>
          </p:cNvSpPr>
          <p:nvPr>
            <p:ph type="sldNum" sz="quarter" idx="12"/>
          </p:nvPr>
        </p:nvSpPr>
        <p:spPr/>
        <p:txBody>
          <a:bodyPr/>
          <a:lstStyle/>
          <a:p>
            <a:fld id="{D80B7D04-F66B-4321-9E90-3B9D606FB80D}" type="slidenum">
              <a:rPr lang="lv-LV" smtClean="0"/>
              <a:t>‹#›</a:t>
            </a:fld>
            <a:endParaRPr lang="lv-LV"/>
          </a:p>
        </p:txBody>
      </p:sp>
    </p:spTree>
    <p:extLst>
      <p:ext uri="{BB962C8B-B14F-4D97-AF65-F5344CB8AC3E}">
        <p14:creationId xmlns:p14="http://schemas.microsoft.com/office/powerpoint/2010/main" val="95157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8EF4D6E9-BDD4-94D8-F0B3-5511B16391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7A83EDBF-45B3-C327-9A9D-D1372AC88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0D3D5BC2-B21A-88FA-875A-F83F6AD59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7DB87C-712D-4531-9A01-4270D7E3CD5A}" type="datetimeFigureOut">
              <a:rPr lang="lv-LV" smtClean="0"/>
              <a:t>02.12.2025</a:t>
            </a:fld>
            <a:endParaRPr lang="lv-LV"/>
          </a:p>
        </p:txBody>
      </p:sp>
      <p:sp>
        <p:nvSpPr>
          <p:cNvPr id="5" name="Kājenes vietturis 4">
            <a:extLst>
              <a:ext uri="{FF2B5EF4-FFF2-40B4-BE49-F238E27FC236}">
                <a16:creationId xmlns:a16="http://schemas.microsoft.com/office/drawing/2014/main" id="{D377AE40-7F16-B86A-0763-69215AA51B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aida numura vietturis 5">
            <a:extLst>
              <a:ext uri="{FF2B5EF4-FFF2-40B4-BE49-F238E27FC236}">
                <a16:creationId xmlns:a16="http://schemas.microsoft.com/office/drawing/2014/main" id="{26CA10C0-A44A-A213-EE57-16E8257D74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0B7D04-F66B-4321-9E90-3B9D606FB80D}" type="slidenum">
              <a:rPr lang="lv-LV" smtClean="0"/>
              <a:t>‹#›</a:t>
            </a:fld>
            <a:endParaRPr lang="lv-LV"/>
          </a:p>
        </p:txBody>
      </p:sp>
    </p:spTree>
    <p:extLst>
      <p:ext uri="{BB962C8B-B14F-4D97-AF65-F5344CB8AC3E}">
        <p14:creationId xmlns:p14="http://schemas.microsoft.com/office/powerpoint/2010/main" val="1889568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E137C2-06DE-E723-510F-DE45A10C0AC5}"/>
              </a:ext>
            </a:extLst>
          </p:cNvPr>
          <p:cNvSpPr>
            <a:spLocks noGrp="1"/>
          </p:cNvSpPr>
          <p:nvPr>
            <p:ph type="ctrTitle"/>
          </p:nvPr>
        </p:nvSpPr>
        <p:spPr>
          <a:xfrm>
            <a:off x="292608" y="3995928"/>
            <a:ext cx="5391912" cy="2304288"/>
          </a:xfrm>
        </p:spPr>
        <p:txBody>
          <a:bodyPr>
            <a:noAutofit/>
          </a:bodyPr>
          <a:lstStyle/>
          <a:p>
            <a:pPr>
              <a:lnSpc>
                <a:spcPct val="100000"/>
              </a:lnSpc>
            </a:pPr>
            <a:r>
              <a:rPr lang="lv-LV" sz="5400" b="1" dirty="0">
                <a:solidFill>
                  <a:srgbClr val="4B0962"/>
                </a:solidFill>
                <a:latin typeface="Arial" panose="020B0604020202020204" pitchFamily="34" charset="0"/>
                <a:cs typeface="Arial" panose="020B0604020202020204" pitchFamily="34" charset="0"/>
              </a:rPr>
              <a:t>Sofismu risināšanas process, </a:t>
            </a:r>
            <a:br>
              <a:rPr lang="lv-LV" sz="5400" b="1" dirty="0">
                <a:solidFill>
                  <a:srgbClr val="4B0962"/>
                </a:solidFill>
                <a:latin typeface="Arial" panose="020B0604020202020204" pitchFamily="34" charset="0"/>
                <a:cs typeface="Arial" panose="020B0604020202020204" pitchFamily="34" charset="0"/>
              </a:rPr>
            </a:br>
            <a:r>
              <a:rPr lang="lv-LV" sz="5400" b="1" dirty="0">
                <a:solidFill>
                  <a:srgbClr val="4B0962"/>
                </a:solidFill>
                <a:latin typeface="Arial" panose="020B0604020202020204" pitchFamily="34" charset="0"/>
                <a:cs typeface="Arial" panose="020B0604020202020204" pitchFamily="34" charset="0"/>
              </a:rPr>
              <a:t>kurā satiekas apraksta kļūdas </a:t>
            </a:r>
            <a:br>
              <a:rPr lang="lv-LV" sz="5400" b="1" dirty="0">
                <a:solidFill>
                  <a:srgbClr val="4B0962"/>
                </a:solidFill>
                <a:latin typeface="Arial" panose="020B0604020202020204" pitchFamily="34" charset="0"/>
                <a:cs typeface="Arial" panose="020B0604020202020204" pitchFamily="34" charset="0"/>
              </a:rPr>
            </a:br>
            <a:r>
              <a:rPr lang="lv-LV" sz="5400" b="1" dirty="0">
                <a:solidFill>
                  <a:srgbClr val="4B0962"/>
                </a:solidFill>
                <a:latin typeface="Arial" panose="020B0604020202020204" pitchFamily="34" charset="0"/>
                <a:cs typeface="Arial" panose="020B0604020202020204" pitchFamily="34" charset="0"/>
              </a:rPr>
              <a:t>un zīmējuma kļūdas</a:t>
            </a:r>
          </a:p>
        </p:txBody>
      </p:sp>
      <p:sp>
        <p:nvSpPr>
          <p:cNvPr id="4" name="Taisnstūris 3">
            <a:extLst>
              <a:ext uri="{FF2B5EF4-FFF2-40B4-BE49-F238E27FC236}">
                <a16:creationId xmlns:a16="http://schemas.microsoft.com/office/drawing/2014/main" id="{D449D465-3210-418A-E15D-0C0F1D0FF401}"/>
              </a:ext>
            </a:extLst>
          </p:cNvPr>
          <p:cNvSpPr/>
          <p:nvPr/>
        </p:nvSpPr>
        <p:spPr>
          <a:xfrm>
            <a:off x="5824728" y="0"/>
            <a:ext cx="6367272" cy="6858000"/>
          </a:xfrm>
          <a:prstGeom prst="rect">
            <a:avLst/>
          </a:prstGeom>
          <a:solidFill>
            <a:srgbClr val="280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26" name="Picture 2" descr="Cool 3D Purple Geometric Shapes Background HD Cool 3D Background Wallpapers  | HD Wallpapers | ID #72516">
            <a:extLst>
              <a:ext uri="{FF2B5EF4-FFF2-40B4-BE49-F238E27FC236}">
                <a16:creationId xmlns:a16="http://schemas.microsoft.com/office/drawing/2014/main" id="{2AE167EB-6813-194B-2F2D-2C714F421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89938"/>
            <a:ext cx="5827776" cy="3278124"/>
          </a:xfrm>
          <a:prstGeom prst="rect">
            <a:avLst/>
          </a:prstGeom>
          <a:noFill/>
          <a:extLst>
            <a:ext uri="{909E8E84-426E-40DD-AFC4-6F175D3DCCD1}">
              <a14:hiddenFill xmlns:a14="http://schemas.microsoft.com/office/drawing/2010/main">
                <a:solidFill>
                  <a:srgbClr val="FFFFFF"/>
                </a:solidFill>
              </a14:hiddenFill>
            </a:ext>
          </a:extLst>
        </p:spPr>
      </p:pic>
      <p:sp>
        <p:nvSpPr>
          <p:cNvPr id="3" name="Apakšvirsraksts 2">
            <a:extLst>
              <a:ext uri="{FF2B5EF4-FFF2-40B4-BE49-F238E27FC236}">
                <a16:creationId xmlns:a16="http://schemas.microsoft.com/office/drawing/2014/main" id="{B1C2C8C6-B029-DEC5-E22F-5A60671DCC8A}"/>
              </a:ext>
            </a:extLst>
          </p:cNvPr>
          <p:cNvSpPr>
            <a:spLocks noGrp="1"/>
          </p:cNvSpPr>
          <p:nvPr>
            <p:ph type="subTitle" idx="1"/>
          </p:nvPr>
        </p:nvSpPr>
        <p:spPr>
          <a:xfrm>
            <a:off x="7013448" y="5223558"/>
            <a:ext cx="4885944" cy="1478946"/>
          </a:xfrm>
        </p:spPr>
        <p:txBody>
          <a:bodyPr>
            <a:normAutofit/>
          </a:bodyPr>
          <a:lstStyle/>
          <a:p>
            <a:pPr algn="r">
              <a:lnSpc>
                <a:spcPct val="100000"/>
              </a:lnSpc>
            </a:pPr>
            <a:r>
              <a:rPr lang="lv-LV" sz="2000" i="1" dirty="0">
                <a:solidFill>
                  <a:schemeClr val="bg1"/>
                </a:solidFill>
              </a:rPr>
              <a:t>Anita Vabule</a:t>
            </a:r>
          </a:p>
          <a:p>
            <a:pPr algn="r">
              <a:lnSpc>
                <a:spcPct val="100000"/>
              </a:lnSpc>
            </a:pPr>
            <a:r>
              <a:rPr lang="lv-LV" sz="2000" i="1" dirty="0">
                <a:solidFill>
                  <a:schemeClr val="bg1"/>
                </a:solidFill>
              </a:rPr>
              <a:t>Madonas Valsts ģimnāzija</a:t>
            </a:r>
          </a:p>
          <a:p>
            <a:pPr algn="r">
              <a:lnSpc>
                <a:spcPct val="100000"/>
              </a:lnSpc>
            </a:pPr>
            <a:r>
              <a:rPr lang="lv-LV" sz="2000" i="1" dirty="0">
                <a:solidFill>
                  <a:schemeClr val="bg1"/>
                </a:solidFill>
              </a:rPr>
              <a:t>26.11.2025.</a:t>
            </a:r>
          </a:p>
        </p:txBody>
      </p:sp>
    </p:spTree>
    <p:extLst>
      <p:ext uri="{BB962C8B-B14F-4D97-AF65-F5344CB8AC3E}">
        <p14:creationId xmlns:p14="http://schemas.microsoft.com/office/powerpoint/2010/main" val="159967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6C750-49FF-B3F8-B25D-9AABE271AB7D}"/>
            </a:ext>
          </a:extLst>
        </p:cNvPr>
        <p:cNvGrpSpPr/>
        <p:nvPr/>
      </p:nvGrpSpPr>
      <p:grpSpPr>
        <a:xfrm>
          <a:off x="0" y="0"/>
          <a:ext cx="0" cy="0"/>
          <a:chOff x="0" y="0"/>
          <a:chExt cx="0" cy="0"/>
        </a:xfrm>
      </p:grpSpPr>
      <p:pic>
        <p:nvPicPr>
          <p:cNvPr id="2" name="Picture 2" descr="Cool 3D Purple Geometric Shapes Background HD Cool 3D Background Wallpapers  | HD Wallpapers | ID #72516">
            <a:extLst>
              <a:ext uri="{FF2B5EF4-FFF2-40B4-BE49-F238E27FC236}">
                <a16:creationId xmlns:a16="http://schemas.microsoft.com/office/drawing/2014/main" id="{AA84A9F2-DC19-E348-B85E-5401BE9B9A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81" b="35852"/>
          <a:stretch>
            <a:fillRect/>
          </a:stretch>
        </p:blipFill>
        <p:spPr bwMode="auto">
          <a:xfrm rot="10800000">
            <a:off x="0" y="4974336"/>
            <a:ext cx="12192000" cy="1883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CE8157-B0BA-70D8-F833-6ABF9B815F39}"/>
              </a:ext>
            </a:extLst>
          </p:cNvPr>
          <p:cNvSpPr txBox="1"/>
          <p:nvPr/>
        </p:nvSpPr>
        <p:spPr>
          <a:xfrm>
            <a:off x="4334256" y="27432"/>
            <a:ext cx="4005072" cy="1107996"/>
          </a:xfrm>
          <a:prstGeom prst="rect">
            <a:avLst/>
          </a:prstGeom>
          <a:noFill/>
        </p:spPr>
        <p:txBody>
          <a:bodyPr wrap="square" rtlCol="0">
            <a:spAutoFit/>
          </a:bodyPr>
          <a:lstStyle/>
          <a:p>
            <a:r>
              <a:rPr lang="lv-LV" sz="6600" b="1" dirty="0">
                <a:solidFill>
                  <a:srgbClr val="4B0962"/>
                </a:solidFill>
                <a:latin typeface="Arial" panose="020B0604020202020204" pitchFamily="34" charset="0"/>
                <a:cs typeface="Arial" panose="020B0604020202020204" pitchFamily="34" charset="0"/>
              </a:rPr>
              <a:t>2 x 3 =  4</a:t>
            </a:r>
          </a:p>
        </p:txBody>
      </p:sp>
      <p:sp>
        <p:nvSpPr>
          <p:cNvPr id="4" name="TextBox 3">
            <a:extLst>
              <a:ext uri="{FF2B5EF4-FFF2-40B4-BE49-F238E27FC236}">
                <a16:creationId xmlns:a16="http://schemas.microsoft.com/office/drawing/2014/main" id="{32E283B7-6FFE-3C51-898F-3680AE797DF6}"/>
              </a:ext>
            </a:extLst>
          </p:cNvPr>
          <p:cNvSpPr txBox="1"/>
          <p:nvPr/>
        </p:nvSpPr>
        <p:spPr>
          <a:xfrm>
            <a:off x="128016" y="1216152"/>
            <a:ext cx="12063984" cy="3539430"/>
          </a:xfrm>
          <a:prstGeom prst="rect">
            <a:avLst/>
          </a:prstGeom>
          <a:noFill/>
        </p:spPr>
        <p:txBody>
          <a:bodyPr wrap="square" rtlCol="0">
            <a:spAutoFit/>
          </a:bodyPr>
          <a:lstStyle/>
          <a:p>
            <a:r>
              <a:rPr lang="lv-LV" sz="3200" b="1" cap="small" dirty="0">
                <a:solidFill>
                  <a:srgbClr val="4B0962"/>
                </a:solidFill>
                <a:latin typeface="Arial" panose="020B0604020202020204" pitchFamily="34" charset="0"/>
                <a:cs typeface="Arial" panose="020B0604020202020204" pitchFamily="34" charset="0"/>
              </a:rPr>
              <a:t>IZGRIEŽ NOGRIEZNIM ATBILSTOŠU STRĒMELI. SAGRIEŽ TO UZ PUSĒM, 1. REIZI IEGŪST 2 STRĒMELES. SAGRIEŽOT UZ PUSĒM VIENU NO PĒDĒJĀ REIZĒ IEGŪTAJIEM NOGRIEŽŅIEM, IEGŪST 2 STRĒMELES OTRU REIZI. IZDAROT TO PAŠU AR ATLIKUŠO NOGRIEZNI,</a:t>
            </a:r>
          </a:p>
          <a:p>
            <a:r>
              <a:rPr lang="lv-LV" sz="3200" b="1" cap="small" dirty="0">
                <a:solidFill>
                  <a:srgbClr val="4B0962"/>
                </a:solidFill>
                <a:latin typeface="Arial" panose="020B0604020202020204" pitchFamily="34" charset="0"/>
                <a:cs typeface="Arial" panose="020B0604020202020204" pitchFamily="34" charset="0"/>
              </a:rPr>
              <a:t> IEGŪST 2 STRĒMELES TREŠO REIZI. SASKAITOT SECINA: PAŅEMOT 3 REIZES PA DIVI, IEGŪST 4.</a:t>
            </a:r>
          </a:p>
        </p:txBody>
      </p:sp>
      <p:cxnSp>
        <p:nvCxnSpPr>
          <p:cNvPr id="6" name="Taisns savienotājs 5">
            <a:extLst>
              <a:ext uri="{FF2B5EF4-FFF2-40B4-BE49-F238E27FC236}">
                <a16:creationId xmlns:a16="http://schemas.microsoft.com/office/drawing/2014/main" id="{51A9036E-95C3-39CA-2F3D-14F9F992AD14}"/>
              </a:ext>
            </a:extLst>
          </p:cNvPr>
          <p:cNvCxnSpPr>
            <a:cxnSpLocks/>
          </p:cNvCxnSpPr>
          <p:nvPr/>
        </p:nvCxnSpPr>
        <p:spPr>
          <a:xfrm>
            <a:off x="2651760" y="2185416"/>
            <a:ext cx="6025896"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Taisns savienotājs 7">
            <a:extLst>
              <a:ext uri="{FF2B5EF4-FFF2-40B4-BE49-F238E27FC236}">
                <a16:creationId xmlns:a16="http://schemas.microsoft.com/office/drawing/2014/main" id="{FA3FA6AA-011C-D800-1CB1-868922664EEE}"/>
              </a:ext>
            </a:extLst>
          </p:cNvPr>
          <p:cNvCxnSpPr>
            <a:cxnSpLocks/>
          </p:cNvCxnSpPr>
          <p:nvPr/>
        </p:nvCxnSpPr>
        <p:spPr>
          <a:xfrm>
            <a:off x="3351276" y="3163824"/>
            <a:ext cx="6844284"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Taisns savienotājs 13">
            <a:extLst>
              <a:ext uri="{FF2B5EF4-FFF2-40B4-BE49-F238E27FC236}">
                <a16:creationId xmlns:a16="http://schemas.microsoft.com/office/drawing/2014/main" id="{5180ECB6-0E5C-FA6C-49CB-6A7247C672F8}"/>
              </a:ext>
            </a:extLst>
          </p:cNvPr>
          <p:cNvCxnSpPr>
            <a:cxnSpLocks/>
          </p:cNvCxnSpPr>
          <p:nvPr/>
        </p:nvCxnSpPr>
        <p:spPr>
          <a:xfrm>
            <a:off x="288036" y="4142232"/>
            <a:ext cx="718261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FF843B3-1FEE-A495-8ABA-0DA2C2993DE6}"/>
              </a:ext>
            </a:extLst>
          </p:cNvPr>
          <p:cNvSpPr txBox="1"/>
          <p:nvPr/>
        </p:nvSpPr>
        <p:spPr>
          <a:xfrm>
            <a:off x="0" y="5029200"/>
            <a:ext cx="12063984" cy="1754326"/>
          </a:xfrm>
          <a:prstGeom prst="rect">
            <a:avLst/>
          </a:prstGeom>
          <a:noFill/>
        </p:spPr>
        <p:txBody>
          <a:bodyPr wrap="square" rtlCol="0">
            <a:spAutoFit/>
          </a:bodyPr>
          <a:lstStyle/>
          <a:p>
            <a:r>
              <a:rPr lang="lv-LV" sz="3600" b="1" dirty="0">
                <a:solidFill>
                  <a:srgbClr val="FF0000"/>
                </a:solidFill>
                <a:latin typeface="Arial" panose="020B0604020202020204" pitchFamily="34" charset="0"/>
                <a:cs typeface="Arial" panose="020B0604020202020204" pitchFamily="34" charset="0"/>
              </a:rPr>
              <a:t>KATRĀ SAGRIEŠANĀ PAPĪRU SKAITS PALIELINĀS NEVIS PAR 2, BET PAR 1, TĀPĒC APRAKSTĪTAIS PROCESS IR KĻŪDAINS.</a:t>
            </a:r>
          </a:p>
        </p:txBody>
      </p:sp>
    </p:spTree>
    <p:extLst>
      <p:ext uri="{BB962C8B-B14F-4D97-AF65-F5344CB8AC3E}">
        <p14:creationId xmlns:p14="http://schemas.microsoft.com/office/powerpoint/2010/main" val="1264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614A5-53D9-A9C2-57D0-60F78F3AD454}"/>
            </a:ext>
          </a:extLst>
        </p:cNvPr>
        <p:cNvGrpSpPr/>
        <p:nvPr/>
      </p:nvGrpSpPr>
      <p:grpSpPr>
        <a:xfrm>
          <a:off x="0" y="0"/>
          <a:ext cx="0" cy="0"/>
          <a:chOff x="0" y="0"/>
          <a:chExt cx="0" cy="0"/>
        </a:xfrm>
      </p:grpSpPr>
      <p:pic>
        <p:nvPicPr>
          <p:cNvPr id="2" name="Picture 2" descr="Cool 3D Purple Geometric Shapes Background HD Cool 3D Background Wallpapers  | HD Wallpapers | ID #72516">
            <a:extLst>
              <a:ext uri="{FF2B5EF4-FFF2-40B4-BE49-F238E27FC236}">
                <a16:creationId xmlns:a16="http://schemas.microsoft.com/office/drawing/2014/main" id="{981D3928-432C-CC16-15A6-A27670B930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81" b="35852"/>
          <a:stretch>
            <a:fillRect/>
          </a:stretch>
        </p:blipFill>
        <p:spPr bwMode="auto">
          <a:xfrm rot="10800000">
            <a:off x="91440" y="4974336"/>
            <a:ext cx="12192000" cy="1883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1E846A-4A1D-28CB-09A4-F0B85A3B4714}"/>
              </a:ext>
            </a:extLst>
          </p:cNvPr>
          <p:cNvSpPr txBox="1"/>
          <p:nvPr/>
        </p:nvSpPr>
        <p:spPr>
          <a:xfrm>
            <a:off x="301752" y="-61617"/>
            <a:ext cx="10872216" cy="1107996"/>
          </a:xfrm>
          <a:prstGeom prst="rect">
            <a:avLst/>
          </a:prstGeom>
          <a:noFill/>
        </p:spPr>
        <p:txBody>
          <a:bodyPr wrap="square" rtlCol="0">
            <a:spAutoFit/>
          </a:bodyPr>
          <a:lstStyle/>
          <a:p>
            <a:pPr algn="ctr"/>
            <a:r>
              <a:rPr lang="lv-LV" sz="6600" b="1" dirty="0">
                <a:solidFill>
                  <a:srgbClr val="4B0962"/>
                </a:solidFill>
                <a:latin typeface="Arial" panose="020B0604020202020204" pitchFamily="34" charset="0"/>
                <a:cs typeface="Arial" panose="020B0604020202020204" pitchFamily="34" charset="0"/>
              </a:rPr>
              <a:t>Kur pazuda svītriņa?</a:t>
            </a:r>
          </a:p>
        </p:txBody>
      </p:sp>
      <p:sp>
        <p:nvSpPr>
          <p:cNvPr id="5" name="TextBox 4">
            <a:extLst>
              <a:ext uri="{FF2B5EF4-FFF2-40B4-BE49-F238E27FC236}">
                <a16:creationId xmlns:a16="http://schemas.microsoft.com/office/drawing/2014/main" id="{7F01158F-F309-A3E7-951F-87DD275C0F5A}"/>
              </a:ext>
            </a:extLst>
          </p:cNvPr>
          <p:cNvSpPr txBox="1"/>
          <p:nvPr/>
        </p:nvSpPr>
        <p:spPr>
          <a:xfrm>
            <a:off x="228396" y="2666012"/>
            <a:ext cx="12100560" cy="2308324"/>
          </a:xfrm>
          <a:prstGeom prst="rect">
            <a:avLst/>
          </a:prstGeom>
          <a:noFill/>
        </p:spPr>
        <p:txBody>
          <a:bodyPr wrap="square" rtlCol="0">
            <a:spAutoFit/>
          </a:bodyPr>
          <a:lstStyle/>
          <a:p>
            <a:r>
              <a:rPr lang="lv-LV" sz="3600" b="1" dirty="0">
                <a:solidFill>
                  <a:srgbClr val="FF0000"/>
                </a:solidFill>
                <a:latin typeface="Arial" panose="020B0604020202020204" pitchFamily="34" charset="0"/>
                <a:cs typeface="Arial" panose="020B0604020202020204" pitchFamily="34" charset="0"/>
              </a:rPr>
              <a:t>Taisne atšķeļ no otrās svītriņas 1/12 tās garuma, no trešās 2/12, no ceturtās 3/12 utt.</a:t>
            </a:r>
          </a:p>
          <a:p>
            <a:r>
              <a:rPr lang="lv-LV" sz="3600" b="1" dirty="0">
                <a:solidFill>
                  <a:srgbClr val="FF0000"/>
                </a:solidFill>
                <a:latin typeface="Arial" panose="020B0604020202020204" pitchFamily="34" charset="0"/>
                <a:cs typeface="Arial" panose="020B0604020202020204" pitchFamily="34" charset="0"/>
              </a:rPr>
              <a:t>Tātad, kad pārbīdām lapas daļas, katrs (sākot ar otro) nogrieztais gabaliņš ir par 1/12 daļu palielinājies.</a:t>
            </a:r>
          </a:p>
        </p:txBody>
      </p:sp>
      <p:grpSp>
        <p:nvGrpSpPr>
          <p:cNvPr id="37" name="Grupa 36">
            <a:extLst>
              <a:ext uri="{FF2B5EF4-FFF2-40B4-BE49-F238E27FC236}">
                <a16:creationId xmlns:a16="http://schemas.microsoft.com/office/drawing/2014/main" id="{180E2B3A-7FCE-D81E-E747-A6598ED8697E}"/>
              </a:ext>
            </a:extLst>
          </p:cNvPr>
          <p:cNvGrpSpPr/>
          <p:nvPr/>
        </p:nvGrpSpPr>
        <p:grpSpPr>
          <a:xfrm>
            <a:off x="2898648" y="1007412"/>
            <a:ext cx="4636008" cy="1598628"/>
            <a:chOff x="438912" y="1446324"/>
            <a:chExt cx="4297680" cy="1671780"/>
          </a:xfrm>
        </p:grpSpPr>
        <p:sp>
          <p:nvSpPr>
            <p:cNvPr id="31" name="Taisnstūris 30">
              <a:extLst>
                <a:ext uri="{FF2B5EF4-FFF2-40B4-BE49-F238E27FC236}">
                  <a16:creationId xmlns:a16="http://schemas.microsoft.com/office/drawing/2014/main" id="{772A0945-E9F0-0108-0445-7BC5BDF79CB7}"/>
                </a:ext>
              </a:extLst>
            </p:cNvPr>
            <p:cNvSpPr/>
            <p:nvPr/>
          </p:nvSpPr>
          <p:spPr>
            <a:xfrm>
              <a:off x="438912" y="1446324"/>
              <a:ext cx="4297680" cy="1671780"/>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9" name="Taisns savienotājs 8">
              <a:extLst>
                <a:ext uri="{FF2B5EF4-FFF2-40B4-BE49-F238E27FC236}">
                  <a16:creationId xmlns:a16="http://schemas.microsoft.com/office/drawing/2014/main" id="{E9D5BCBB-4E8C-D3B2-CEFA-2809CFF158D8}"/>
                </a:ext>
              </a:extLst>
            </p:cNvPr>
            <p:cNvCxnSpPr>
              <a:cxnSpLocks/>
            </p:cNvCxnSpPr>
            <p:nvPr/>
          </p:nvCxnSpPr>
          <p:spPr>
            <a:xfrm>
              <a:off x="2839212" y="1770936"/>
              <a:ext cx="0" cy="10789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Taisns savienotājs 9">
              <a:extLst>
                <a:ext uri="{FF2B5EF4-FFF2-40B4-BE49-F238E27FC236}">
                  <a16:creationId xmlns:a16="http://schemas.microsoft.com/office/drawing/2014/main" id="{7C3B3137-53BB-4FBB-371E-9CF92DFAE211}"/>
                </a:ext>
              </a:extLst>
            </p:cNvPr>
            <p:cNvCxnSpPr/>
            <p:nvPr/>
          </p:nvCxnSpPr>
          <p:spPr>
            <a:xfrm>
              <a:off x="1604772" y="1770936"/>
              <a:ext cx="0" cy="10789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Taisns savienotājs 11">
              <a:extLst>
                <a:ext uri="{FF2B5EF4-FFF2-40B4-BE49-F238E27FC236}">
                  <a16:creationId xmlns:a16="http://schemas.microsoft.com/office/drawing/2014/main" id="{DD9FCC15-D33C-01D9-C097-2E0E6F1BC935}"/>
                </a:ext>
              </a:extLst>
            </p:cNvPr>
            <p:cNvCxnSpPr/>
            <p:nvPr/>
          </p:nvCxnSpPr>
          <p:spPr>
            <a:xfrm>
              <a:off x="2857500" y="1770936"/>
              <a:ext cx="0" cy="10789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Taisns savienotājs 12">
              <a:extLst>
                <a:ext uri="{FF2B5EF4-FFF2-40B4-BE49-F238E27FC236}">
                  <a16:creationId xmlns:a16="http://schemas.microsoft.com/office/drawing/2014/main" id="{1FBD539D-9ECB-3344-741A-45D689211C8A}"/>
                </a:ext>
              </a:extLst>
            </p:cNvPr>
            <p:cNvCxnSpPr/>
            <p:nvPr/>
          </p:nvCxnSpPr>
          <p:spPr>
            <a:xfrm>
              <a:off x="992124" y="1770936"/>
              <a:ext cx="0" cy="10789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Taisns savienotājs 10">
              <a:extLst>
                <a:ext uri="{FF2B5EF4-FFF2-40B4-BE49-F238E27FC236}">
                  <a16:creationId xmlns:a16="http://schemas.microsoft.com/office/drawing/2014/main" id="{78DAF126-AB18-3F02-7A36-08221311024D}"/>
                </a:ext>
              </a:extLst>
            </p:cNvPr>
            <p:cNvCxnSpPr/>
            <p:nvPr/>
          </p:nvCxnSpPr>
          <p:spPr>
            <a:xfrm>
              <a:off x="4073652" y="1770936"/>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4" name="Taisns savienotājs 13">
              <a:extLst>
                <a:ext uri="{FF2B5EF4-FFF2-40B4-BE49-F238E27FC236}">
                  <a16:creationId xmlns:a16="http://schemas.microsoft.com/office/drawing/2014/main" id="{AADD6956-DE35-5806-8701-3CBECECBEE81}"/>
                </a:ext>
              </a:extLst>
            </p:cNvPr>
            <p:cNvCxnSpPr/>
            <p:nvPr/>
          </p:nvCxnSpPr>
          <p:spPr>
            <a:xfrm>
              <a:off x="2217420" y="1770936"/>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5" name="Taisns savienotājs 14">
              <a:extLst>
                <a:ext uri="{FF2B5EF4-FFF2-40B4-BE49-F238E27FC236}">
                  <a16:creationId xmlns:a16="http://schemas.microsoft.com/office/drawing/2014/main" id="{B277B4A4-385D-2B3D-C1E7-99C89574BAD2}"/>
                </a:ext>
              </a:extLst>
            </p:cNvPr>
            <p:cNvCxnSpPr/>
            <p:nvPr/>
          </p:nvCxnSpPr>
          <p:spPr>
            <a:xfrm>
              <a:off x="1595628" y="1770936"/>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7" name="Taisns savienotājs 16">
              <a:extLst>
                <a:ext uri="{FF2B5EF4-FFF2-40B4-BE49-F238E27FC236}">
                  <a16:creationId xmlns:a16="http://schemas.microsoft.com/office/drawing/2014/main" id="{09499CD6-4607-5368-3778-03776F51DC51}"/>
                </a:ext>
              </a:extLst>
            </p:cNvPr>
            <p:cNvCxnSpPr/>
            <p:nvPr/>
          </p:nvCxnSpPr>
          <p:spPr>
            <a:xfrm>
              <a:off x="3442716" y="1770936"/>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8" name="Taisns savienotājs 17">
              <a:extLst>
                <a:ext uri="{FF2B5EF4-FFF2-40B4-BE49-F238E27FC236}">
                  <a16:creationId xmlns:a16="http://schemas.microsoft.com/office/drawing/2014/main" id="{4649E61C-6B1E-0904-BC52-705BB5093E52}"/>
                </a:ext>
              </a:extLst>
            </p:cNvPr>
            <p:cNvCxnSpPr/>
            <p:nvPr/>
          </p:nvCxnSpPr>
          <p:spPr>
            <a:xfrm>
              <a:off x="708660" y="1770936"/>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9" name="Taisns savienotājs 18">
              <a:extLst>
                <a:ext uri="{FF2B5EF4-FFF2-40B4-BE49-F238E27FC236}">
                  <a16:creationId xmlns:a16="http://schemas.microsoft.com/office/drawing/2014/main" id="{CAC8964D-27D1-E5FC-D95B-78FA6BCA4FE3}"/>
                </a:ext>
              </a:extLst>
            </p:cNvPr>
            <p:cNvCxnSpPr/>
            <p:nvPr/>
          </p:nvCxnSpPr>
          <p:spPr>
            <a:xfrm>
              <a:off x="1888236" y="1770936"/>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0" name="Taisns savienotājs 19">
              <a:extLst>
                <a:ext uri="{FF2B5EF4-FFF2-40B4-BE49-F238E27FC236}">
                  <a16:creationId xmlns:a16="http://schemas.microsoft.com/office/drawing/2014/main" id="{FD2EEAD5-B0CB-1180-C3F5-0AF57AEBB912}"/>
                </a:ext>
              </a:extLst>
            </p:cNvPr>
            <p:cNvCxnSpPr/>
            <p:nvPr/>
          </p:nvCxnSpPr>
          <p:spPr>
            <a:xfrm>
              <a:off x="992124" y="1770936"/>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1" name="Taisns savienotājs 20">
              <a:extLst>
                <a:ext uri="{FF2B5EF4-FFF2-40B4-BE49-F238E27FC236}">
                  <a16:creationId xmlns:a16="http://schemas.microsoft.com/office/drawing/2014/main" id="{FCCC5282-750C-7D61-AF57-33B8FC59152A}"/>
                </a:ext>
              </a:extLst>
            </p:cNvPr>
            <p:cNvCxnSpPr/>
            <p:nvPr/>
          </p:nvCxnSpPr>
          <p:spPr>
            <a:xfrm>
              <a:off x="1275588" y="1770936"/>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2" name="Taisns savienotājs 21">
              <a:extLst>
                <a:ext uri="{FF2B5EF4-FFF2-40B4-BE49-F238E27FC236}">
                  <a16:creationId xmlns:a16="http://schemas.microsoft.com/office/drawing/2014/main" id="{71319D2C-A7B7-DF83-7472-A2A8A5F0D08C}"/>
                </a:ext>
              </a:extLst>
            </p:cNvPr>
            <p:cNvCxnSpPr/>
            <p:nvPr/>
          </p:nvCxnSpPr>
          <p:spPr>
            <a:xfrm>
              <a:off x="2519172" y="1770936"/>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3" name="Taisns savienotājs 22">
              <a:extLst>
                <a:ext uri="{FF2B5EF4-FFF2-40B4-BE49-F238E27FC236}">
                  <a16:creationId xmlns:a16="http://schemas.microsoft.com/office/drawing/2014/main" id="{6B020C85-C3F7-B825-DC3F-8BFD304A2764}"/>
                </a:ext>
              </a:extLst>
            </p:cNvPr>
            <p:cNvCxnSpPr/>
            <p:nvPr/>
          </p:nvCxnSpPr>
          <p:spPr>
            <a:xfrm>
              <a:off x="3168396" y="1770936"/>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5" name="Taisns savienotājs 24">
              <a:extLst>
                <a:ext uri="{FF2B5EF4-FFF2-40B4-BE49-F238E27FC236}">
                  <a16:creationId xmlns:a16="http://schemas.microsoft.com/office/drawing/2014/main" id="{14BBD8E7-70E6-3491-BB2D-F9D878D3ED76}"/>
                </a:ext>
              </a:extLst>
            </p:cNvPr>
            <p:cNvCxnSpPr/>
            <p:nvPr/>
          </p:nvCxnSpPr>
          <p:spPr>
            <a:xfrm>
              <a:off x="3753612" y="1770936"/>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6" name="Taisns savienotājs 25">
              <a:extLst>
                <a:ext uri="{FF2B5EF4-FFF2-40B4-BE49-F238E27FC236}">
                  <a16:creationId xmlns:a16="http://schemas.microsoft.com/office/drawing/2014/main" id="{E065E6E1-7202-0EB7-3AEF-B017CA29AAB6}"/>
                </a:ext>
              </a:extLst>
            </p:cNvPr>
            <p:cNvCxnSpPr/>
            <p:nvPr/>
          </p:nvCxnSpPr>
          <p:spPr>
            <a:xfrm>
              <a:off x="4366260" y="1804779"/>
              <a:ext cx="0" cy="107899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3" name="Taisns savienotājs 32">
              <a:extLst>
                <a:ext uri="{FF2B5EF4-FFF2-40B4-BE49-F238E27FC236}">
                  <a16:creationId xmlns:a16="http://schemas.microsoft.com/office/drawing/2014/main" id="{76C88266-5A8F-3236-D572-0BABE903F2CD}"/>
                </a:ext>
              </a:extLst>
            </p:cNvPr>
            <p:cNvCxnSpPr>
              <a:cxnSpLocks/>
            </p:cNvCxnSpPr>
            <p:nvPr/>
          </p:nvCxnSpPr>
          <p:spPr>
            <a:xfrm flipH="1" flipV="1">
              <a:off x="448056" y="1729788"/>
              <a:ext cx="4288536" cy="122897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3331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ol 3D Purple Geometric Shapes Background HD Cool 3D Background Wallpapers  | HD Wallpapers | ID #72516">
            <a:extLst>
              <a:ext uri="{FF2B5EF4-FFF2-40B4-BE49-F238E27FC236}">
                <a16:creationId xmlns:a16="http://schemas.microsoft.com/office/drawing/2014/main" id="{146BDBA1-CE68-7948-71CE-233EBF1842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81" b="35852"/>
          <a:stretch>
            <a:fillRect/>
          </a:stretch>
        </p:blipFill>
        <p:spPr bwMode="auto">
          <a:xfrm rot="10800000">
            <a:off x="0" y="5404104"/>
            <a:ext cx="12192000" cy="14538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A8F66A-6704-92B9-31FC-F267507D5501}"/>
              </a:ext>
            </a:extLst>
          </p:cNvPr>
          <p:cNvSpPr txBox="1"/>
          <p:nvPr/>
        </p:nvSpPr>
        <p:spPr>
          <a:xfrm>
            <a:off x="4584001" y="-140105"/>
            <a:ext cx="7589520" cy="1107996"/>
          </a:xfrm>
          <a:prstGeom prst="rect">
            <a:avLst/>
          </a:prstGeom>
          <a:noFill/>
        </p:spPr>
        <p:txBody>
          <a:bodyPr wrap="square" rtlCol="0">
            <a:spAutoFit/>
          </a:bodyPr>
          <a:lstStyle/>
          <a:p>
            <a:r>
              <a:rPr lang="lv-LV" sz="6600" b="1" dirty="0">
                <a:solidFill>
                  <a:srgbClr val="4B0962"/>
                </a:solidFill>
                <a:latin typeface="Arial" panose="020B0604020202020204" pitchFamily="34" charset="0"/>
                <a:cs typeface="Arial" panose="020B0604020202020204" pitchFamily="34" charset="0"/>
              </a:rPr>
              <a:t>Mīklainā pazušana</a:t>
            </a:r>
          </a:p>
        </p:txBody>
      </p:sp>
      <p:pic>
        <p:nvPicPr>
          <p:cNvPr id="5" name="Attēls 4">
            <a:extLst>
              <a:ext uri="{FF2B5EF4-FFF2-40B4-BE49-F238E27FC236}">
                <a16:creationId xmlns:a16="http://schemas.microsoft.com/office/drawing/2014/main" id="{9822E8B8-C1A7-F95D-AAA3-AA9FB7BBE010}"/>
              </a:ext>
            </a:extLst>
          </p:cNvPr>
          <p:cNvPicPr>
            <a:picLocks noChangeAspect="1"/>
          </p:cNvPicPr>
          <p:nvPr/>
        </p:nvPicPr>
        <p:blipFill>
          <a:blip r:embed="rId3"/>
          <a:srcRect l="3395" r="3230"/>
          <a:stretch>
            <a:fillRect/>
          </a:stretch>
        </p:blipFill>
        <p:spPr>
          <a:xfrm>
            <a:off x="0" y="-19734"/>
            <a:ext cx="4584001" cy="3183558"/>
          </a:xfrm>
          <a:prstGeom prst="rect">
            <a:avLst/>
          </a:prstGeom>
        </p:spPr>
      </p:pic>
      <p:pic>
        <p:nvPicPr>
          <p:cNvPr id="7" name="Attēls 6">
            <a:extLst>
              <a:ext uri="{FF2B5EF4-FFF2-40B4-BE49-F238E27FC236}">
                <a16:creationId xmlns:a16="http://schemas.microsoft.com/office/drawing/2014/main" id="{2325C507-1F61-A44D-DA2B-0309513C2B2B}"/>
              </a:ext>
            </a:extLst>
          </p:cNvPr>
          <p:cNvPicPr>
            <a:picLocks noChangeAspect="1"/>
          </p:cNvPicPr>
          <p:nvPr/>
        </p:nvPicPr>
        <p:blipFill>
          <a:blip r:embed="rId4"/>
          <a:stretch>
            <a:fillRect/>
          </a:stretch>
        </p:blipFill>
        <p:spPr>
          <a:xfrm>
            <a:off x="5796139" y="858871"/>
            <a:ext cx="4636723" cy="2570361"/>
          </a:xfrm>
          <a:prstGeom prst="rect">
            <a:avLst/>
          </a:prstGeom>
        </p:spPr>
      </p:pic>
      <p:sp>
        <p:nvSpPr>
          <p:cNvPr id="8" name="TextBox 7">
            <a:extLst>
              <a:ext uri="{FF2B5EF4-FFF2-40B4-BE49-F238E27FC236}">
                <a16:creationId xmlns:a16="http://schemas.microsoft.com/office/drawing/2014/main" id="{CF484411-99B4-E818-E62E-C9A617FDA307}"/>
              </a:ext>
            </a:extLst>
          </p:cNvPr>
          <p:cNvSpPr txBox="1"/>
          <p:nvPr/>
        </p:nvSpPr>
        <p:spPr>
          <a:xfrm>
            <a:off x="594360" y="2118903"/>
            <a:ext cx="621792" cy="276999"/>
          </a:xfrm>
          <a:prstGeom prst="rect">
            <a:avLst/>
          </a:prstGeom>
          <a:noFill/>
        </p:spPr>
        <p:txBody>
          <a:bodyPr wrap="square" rtlCol="0">
            <a:spAutoFit/>
          </a:bodyPr>
          <a:lstStyle/>
          <a:p>
            <a:r>
              <a:rPr lang="lv-LV" sz="1200" b="1" dirty="0">
                <a:latin typeface="Arial" panose="020B0604020202020204" pitchFamily="34" charset="0"/>
                <a:cs typeface="Arial" panose="020B0604020202020204" pitchFamily="34" charset="0"/>
              </a:rPr>
              <a:t>7cm</a:t>
            </a:r>
          </a:p>
        </p:txBody>
      </p:sp>
      <p:sp>
        <p:nvSpPr>
          <p:cNvPr id="9" name="TextBox 8">
            <a:extLst>
              <a:ext uri="{FF2B5EF4-FFF2-40B4-BE49-F238E27FC236}">
                <a16:creationId xmlns:a16="http://schemas.microsoft.com/office/drawing/2014/main" id="{63AD0ACF-06AA-FF14-E76C-04E736301055}"/>
              </a:ext>
            </a:extLst>
          </p:cNvPr>
          <p:cNvSpPr txBox="1"/>
          <p:nvPr/>
        </p:nvSpPr>
        <p:spPr>
          <a:xfrm>
            <a:off x="3447288" y="1422836"/>
            <a:ext cx="621792" cy="276999"/>
          </a:xfrm>
          <a:prstGeom prst="rect">
            <a:avLst/>
          </a:prstGeom>
          <a:noFill/>
        </p:spPr>
        <p:txBody>
          <a:bodyPr wrap="square" rtlCol="0">
            <a:spAutoFit/>
          </a:bodyPr>
          <a:lstStyle/>
          <a:p>
            <a:r>
              <a:rPr lang="lv-LV" sz="1200" b="1" dirty="0">
                <a:latin typeface="Arial" panose="020B0604020202020204" pitchFamily="34" charset="0"/>
                <a:cs typeface="Arial" panose="020B0604020202020204" pitchFamily="34" charset="0"/>
              </a:rPr>
              <a:t>7cm</a:t>
            </a:r>
          </a:p>
        </p:txBody>
      </p:sp>
      <p:sp>
        <p:nvSpPr>
          <p:cNvPr id="10" name="TextBox 9">
            <a:extLst>
              <a:ext uri="{FF2B5EF4-FFF2-40B4-BE49-F238E27FC236}">
                <a16:creationId xmlns:a16="http://schemas.microsoft.com/office/drawing/2014/main" id="{6E60D724-2F88-E57B-BFF4-295FDEC7CF86}"/>
              </a:ext>
            </a:extLst>
          </p:cNvPr>
          <p:cNvSpPr txBox="1"/>
          <p:nvPr/>
        </p:nvSpPr>
        <p:spPr>
          <a:xfrm>
            <a:off x="1981104" y="2724332"/>
            <a:ext cx="621792" cy="307777"/>
          </a:xfrm>
          <a:prstGeom prst="rect">
            <a:avLst/>
          </a:prstGeom>
          <a:noFill/>
        </p:spPr>
        <p:txBody>
          <a:bodyPr wrap="square" rtlCol="0">
            <a:spAutoFit/>
          </a:bodyPr>
          <a:lstStyle/>
          <a:p>
            <a:r>
              <a:rPr lang="lv-LV" sz="1400" b="1" dirty="0">
                <a:latin typeface="Arial" panose="020B0604020202020204" pitchFamily="34" charset="0"/>
                <a:cs typeface="Arial" panose="020B0604020202020204" pitchFamily="34" charset="0"/>
              </a:rPr>
              <a:t>8cm</a:t>
            </a:r>
          </a:p>
        </p:txBody>
      </p:sp>
      <p:sp>
        <p:nvSpPr>
          <p:cNvPr id="11" name="TextBox 10">
            <a:extLst>
              <a:ext uri="{FF2B5EF4-FFF2-40B4-BE49-F238E27FC236}">
                <a16:creationId xmlns:a16="http://schemas.microsoft.com/office/drawing/2014/main" id="{830A5841-40E2-A840-CE73-5E868B9119BF}"/>
              </a:ext>
            </a:extLst>
          </p:cNvPr>
          <p:cNvSpPr txBox="1"/>
          <p:nvPr/>
        </p:nvSpPr>
        <p:spPr>
          <a:xfrm>
            <a:off x="5474208" y="2341660"/>
            <a:ext cx="621792" cy="276999"/>
          </a:xfrm>
          <a:prstGeom prst="rect">
            <a:avLst/>
          </a:prstGeom>
          <a:noFill/>
        </p:spPr>
        <p:txBody>
          <a:bodyPr wrap="square" rtlCol="0">
            <a:spAutoFit/>
          </a:bodyPr>
          <a:lstStyle/>
          <a:p>
            <a:r>
              <a:rPr lang="lv-LV" sz="1200" b="1" dirty="0">
                <a:latin typeface="Arial" panose="020B0604020202020204" pitchFamily="34" charset="0"/>
                <a:cs typeface="Arial" panose="020B0604020202020204" pitchFamily="34" charset="0"/>
              </a:rPr>
              <a:t>7cm</a:t>
            </a:r>
          </a:p>
        </p:txBody>
      </p:sp>
      <p:sp>
        <p:nvSpPr>
          <p:cNvPr id="12" name="TextBox 11">
            <a:extLst>
              <a:ext uri="{FF2B5EF4-FFF2-40B4-BE49-F238E27FC236}">
                <a16:creationId xmlns:a16="http://schemas.microsoft.com/office/drawing/2014/main" id="{691D6B0A-D9E5-58FC-68FF-4432AD2C9210}"/>
              </a:ext>
            </a:extLst>
          </p:cNvPr>
          <p:cNvSpPr txBox="1"/>
          <p:nvPr/>
        </p:nvSpPr>
        <p:spPr>
          <a:xfrm>
            <a:off x="7181812" y="2775624"/>
            <a:ext cx="621792" cy="307777"/>
          </a:xfrm>
          <a:prstGeom prst="rect">
            <a:avLst/>
          </a:prstGeom>
          <a:noFill/>
        </p:spPr>
        <p:txBody>
          <a:bodyPr wrap="square" rtlCol="0">
            <a:spAutoFit/>
          </a:bodyPr>
          <a:lstStyle/>
          <a:p>
            <a:r>
              <a:rPr lang="lv-LV" sz="1400" b="1" dirty="0">
                <a:latin typeface="Arial" panose="020B0604020202020204" pitchFamily="34" charset="0"/>
                <a:cs typeface="Arial" panose="020B0604020202020204" pitchFamily="34" charset="0"/>
              </a:rPr>
              <a:t>8cm</a:t>
            </a:r>
          </a:p>
        </p:txBody>
      </p:sp>
      <p:sp>
        <p:nvSpPr>
          <p:cNvPr id="13" name="TextBox 12">
            <a:extLst>
              <a:ext uri="{FF2B5EF4-FFF2-40B4-BE49-F238E27FC236}">
                <a16:creationId xmlns:a16="http://schemas.microsoft.com/office/drawing/2014/main" id="{6EFECCE8-8F7D-CDDB-BB18-246BBD037469}"/>
              </a:ext>
            </a:extLst>
          </p:cNvPr>
          <p:cNvSpPr txBox="1"/>
          <p:nvPr/>
        </p:nvSpPr>
        <p:spPr>
          <a:xfrm>
            <a:off x="8067865" y="1291526"/>
            <a:ext cx="621792" cy="307777"/>
          </a:xfrm>
          <a:prstGeom prst="rect">
            <a:avLst/>
          </a:prstGeom>
          <a:noFill/>
        </p:spPr>
        <p:txBody>
          <a:bodyPr wrap="square" rtlCol="0">
            <a:spAutoFit/>
          </a:bodyPr>
          <a:lstStyle/>
          <a:p>
            <a:r>
              <a:rPr lang="lv-LV" sz="1400" b="1" dirty="0">
                <a:latin typeface="Arial" panose="020B0604020202020204" pitchFamily="34" charset="0"/>
                <a:cs typeface="Arial" panose="020B0604020202020204" pitchFamily="34" charset="0"/>
              </a:rPr>
              <a:t>8cm</a:t>
            </a:r>
          </a:p>
        </p:txBody>
      </p:sp>
      <p:sp>
        <p:nvSpPr>
          <p:cNvPr id="14" name="TextBox 13">
            <a:extLst>
              <a:ext uri="{FF2B5EF4-FFF2-40B4-BE49-F238E27FC236}">
                <a16:creationId xmlns:a16="http://schemas.microsoft.com/office/drawing/2014/main" id="{4230C9F7-594B-2F8D-7CC1-64A70AFE8C02}"/>
              </a:ext>
            </a:extLst>
          </p:cNvPr>
          <p:cNvSpPr txBox="1"/>
          <p:nvPr/>
        </p:nvSpPr>
        <p:spPr>
          <a:xfrm>
            <a:off x="10085389" y="2321859"/>
            <a:ext cx="621792" cy="276999"/>
          </a:xfrm>
          <a:prstGeom prst="rect">
            <a:avLst/>
          </a:prstGeom>
          <a:noFill/>
        </p:spPr>
        <p:txBody>
          <a:bodyPr wrap="square" rtlCol="0">
            <a:spAutoFit/>
          </a:bodyPr>
          <a:lstStyle/>
          <a:p>
            <a:r>
              <a:rPr lang="lv-LV" sz="1200" b="1" dirty="0">
                <a:latin typeface="Arial" panose="020B0604020202020204" pitchFamily="34" charset="0"/>
                <a:cs typeface="Arial" panose="020B0604020202020204" pitchFamily="34" charset="0"/>
              </a:rPr>
              <a:t>7cm</a:t>
            </a:r>
          </a:p>
        </p:txBody>
      </p:sp>
      <p:sp>
        <p:nvSpPr>
          <p:cNvPr id="16" name="TextBox 15">
            <a:extLst>
              <a:ext uri="{FF2B5EF4-FFF2-40B4-BE49-F238E27FC236}">
                <a16:creationId xmlns:a16="http://schemas.microsoft.com/office/drawing/2014/main" id="{9BEAB874-24DF-7475-B76D-237B7661B02D}"/>
              </a:ext>
            </a:extLst>
          </p:cNvPr>
          <p:cNvSpPr txBox="1"/>
          <p:nvPr/>
        </p:nvSpPr>
        <p:spPr>
          <a:xfrm>
            <a:off x="166116" y="3125386"/>
            <a:ext cx="11547348" cy="2862322"/>
          </a:xfrm>
          <a:prstGeom prst="rect">
            <a:avLst/>
          </a:prstGeom>
          <a:noFill/>
        </p:spPr>
        <p:txBody>
          <a:bodyPr wrap="square" rtlCol="0">
            <a:spAutoFit/>
          </a:bodyPr>
          <a:lstStyle/>
          <a:p>
            <a:r>
              <a:rPr lang="lv-LV" sz="3600" b="1" dirty="0">
                <a:solidFill>
                  <a:srgbClr val="FF0000"/>
                </a:solidFill>
                <a:latin typeface="Arial" panose="020B0604020202020204" pitchFamily="34" charset="0"/>
                <a:cs typeface="Arial" panose="020B0604020202020204" pitchFamily="34" charset="0"/>
              </a:rPr>
              <a:t>Taisnleņķa trijstūris nav </a:t>
            </a:r>
            <a:r>
              <a:rPr lang="lv-LV" sz="3600" b="1" dirty="0" err="1">
                <a:solidFill>
                  <a:srgbClr val="FF0000"/>
                </a:solidFill>
                <a:latin typeface="Arial" panose="020B0604020202020204" pitchFamily="34" charset="0"/>
                <a:cs typeface="Arial" panose="020B0604020202020204" pitchFamily="34" charset="0"/>
              </a:rPr>
              <a:t>vienādsānu</a:t>
            </a:r>
            <a:r>
              <a:rPr lang="lv-LV" sz="3600" b="1" dirty="0">
                <a:solidFill>
                  <a:srgbClr val="FF0000"/>
                </a:solidFill>
                <a:latin typeface="Arial" panose="020B0604020202020204" pitchFamily="34" charset="0"/>
                <a:cs typeface="Arial" panose="020B0604020202020204" pitchFamily="34" charset="0"/>
              </a:rPr>
              <a:t>. Viena katete ir 1cm gara, bet otra – 8/7cm gara. Taisnstūra pamatam garums ir nevis 9 cm, bet 8 + 8/7 = 9   cm. Līdz ar to laukums 7 x 9    = 64 cm</a:t>
            </a:r>
            <a:br>
              <a:rPr lang="lv-LV" sz="3600" b="1" dirty="0">
                <a:solidFill>
                  <a:srgbClr val="FF0000"/>
                </a:solidFill>
                <a:latin typeface="Arial" panose="020B0604020202020204" pitchFamily="34" charset="0"/>
                <a:cs typeface="Arial" panose="020B0604020202020204" pitchFamily="34" charset="0"/>
              </a:rPr>
            </a:br>
            <a:endParaRPr lang="lv-LV" sz="3600" b="1" dirty="0">
              <a:solidFill>
                <a:srgbClr val="FF0000"/>
              </a:solidFill>
              <a:latin typeface="Arial" panose="020B0604020202020204" pitchFamily="34" charset="0"/>
              <a:cs typeface="Arial" panose="020B0604020202020204" pitchFamily="34" charset="0"/>
            </a:endParaRPr>
          </a:p>
        </p:txBody>
      </p:sp>
      <p:pic>
        <p:nvPicPr>
          <p:cNvPr id="27" name="Attēls 26">
            <a:extLst>
              <a:ext uri="{FF2B5EF4-FFF2-40B4-BE49-F238E27FC236}">
                <a16:creationId xmlns:a16="http://schemas.microsoft.com/office/drawing/2014/main" id="{DA8B9F95-9048-5B7D-B013-382AE45A6D85}"/>
              </a:ext>
            </a:extLst>
          </p:cNvPr>
          <p:cNvPicPr>
            <a:picLocks noChangeAspect="1"/>
          </p:cNvPicPr>
          <p:nvPr/>
        </p:nvPicPr>
        <p:blipFill>
          <a:blip r:embed="rId5"/>
          <a:stretch>
            <a:fillRect/>
          </a:stretch>
        </p:blipFill>
        <p:spPr>
          <a:xfrm>
            <a:off x="10229574" y="4154216"/>
            <a:ext cx="333422" cy="819264"/>
          </a:xfrm>
          <a:prstGeom prst="rect">
            <a:avLst/>
          </a:prstGeom>
        </p:spPr>
      </p:pic>
      <p:pic>
        <p:nvPicPr>
          <p:cNvPr id="28" name="Attēls 27">
            <a:extLst>
              <a:ext uri="{FF2B5EF4-FFF2-40B4-BE49-F238E27FC236}">
                <a16:creationId xmlns:a16="http://schemas.microsoft.com/office/drawing/2014/main" id="{484CA2D2-FAE6-CF36-A4ED-1DA9B44BD57D}"/>
              </a:ext>
            </a:extLst>
          </p:cNvPr>
          <p:cNvPicPr>
            <a:picLocks noChangeAspect="1"/>
          </p:cNvPicPr>
          <p:nvPr/>
        </p:nvPicPr>
        <p:blipFill>
          <a:blip r:embed="rId5"/>
          <a:stretch>
            <a:fillRect/>
          </a:stretch>
        </p:blipFill>
        <p:spPr>
          <a:xfrm>
            <a:off x="5451682" y="4729296"/>
            <a:ext cx="333422" cy="819264"/>
          </a:xfrm>
          <a:prstGeom prst="rect">
            <a:avLst/>
          </a:prstGeom>
        </p:spPr>
      </p:pic>
      <p:cxnSp>
        <p:nvCxnSpPr>
          <p:cNvPr id="36" name="Taisns savienotājs 35">
            <a:extLst>
              <a:ext uri="{FF2B5EF4-FFF2-40B4-BE49-F238E27FC236}">
                <a16:creationId xmlns:a16="http://schemas.microsoft.com/office/drawing/2014/main" id="{493E9020-D42D-1C29-8536-3A59E55AE3DF}"/>
              </a:ext>
            </a:extLst>
          </p:cNvPr>
          <p:cNvCxnSpPr>
            <a:cxnSpLocks/>
          </p:cNvCxnSpPr>
          <p:nvPr/>
        </p:nvCxnSpPr>
        <p:spPr>
          <a:xfrm>
            <a:off x="658368" y="911852"/>
            <a:ext cx="74486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Taisns savienotājs 39">
            <a:extLst>
              <a:ext uri="{FF2B5EF4-FFF2-40B4-BE49-F238E27FC236}">
                <a16:creationId xmlns:a16="http://schemas.microsoft.com/office/drawing/2014/main" id="{64788378-675B-2E51-9FDA-EFD13172E14B}"/>
              </a:ext>
            </a:extLst>
          </p:cNvPr>
          <p:cNvCxnSpPr>
            <a:cxnSpLocks/>
          </p:cNvCxnSpPr>
          <p:nvPr/>
        </p:nvCxnSpPr>
        <p:spPr>
          <a:xfrm>
            <a:off x="9573768" y="3083401"/>
            <a:ext cx="74486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D79C242-6A12-DD97-75A0-149AF90BEB65}"/>
              </a:ext>
            </a:extLst>
          </p:cNvPr>
          <p:cNvSpPr txBox="1"/>
          <p:nvPr/>
        </p:nvSpPr>
        <p:spPr>
          <a:xfrm>
            <a:off x="7507206" y="4693705"/>
            <a:ext cx="333422" cy="523220"/>
          </a:xfrm>
          <a:prstGeom prst="rect">
            <a:avLst/>
          </a:prstGeom>
          <a:noFill/>
        </p:spPr>
        <p:txBody>
          <a:bodyPr wrap="square" rtlCol="0">
            <a:spAutoFit/>
          </a:bodyPr>
          <a:lstStyle/>
          <a:p>
            <a:r>
              <a:rPr lang="lv-LV" sz="2800" b="1" dirty="0">
                <a:solidFill>
                  <a:srgbClr val="FF0000"/>
                </a:solidFill>
              </a:rPr>
              <a:t>2</a:t>
            </a:r>
          </a:p>
        </p:txBody>
      </p:sp>
    </p:spTree>
    <p:extLst>
      <p:ext uri="{BB962C8B-B14F-4D97-AF65-F5344CB8AC3E}">
        <p14:creationId xmlns:p14="http://schemas.microsoft.com/office/powerpoint/2010/main" val="296237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B9DB0-4251-698C-6234-2F885A5D905C}"/>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914DC4B8-533C-B725-614C-A19C792D2F7D}"/>
              </a:ext>
            </a:extLst>
          </p:cNvPr>
          <p:cNvSpPr>
            <a:spLocks noGrp="1"/>
          </p:cNvSpPr>
          <p:nvPr>
            <p:ph type="ctrTitle"/>
          </p:nvPr>
        </p:nvSpPr>
        <p:spPr>
          <a:xfrm>
            <a:off x="160939" y="493776"/>
            <a:ext cx="5391912" cy="5385816"/>
          </a:xfrm>
        </p:spPr>
        <p:txBody>
          <a:bodyPr>
            <a:noAutofit/>
          </a:bodyPr>
          <a:lstStyle/>
          <a:p>
            <a:r>
              <a:rPr lang="lv-LV" sz="5400" b="1" dirty="0">
                <a:solidFill>
                  <a:srgbClr val="4B0962"/>
                </a:solidFill>
                <a:latin typeface="Arial" panose="020B0604020202020204" pitchFamily="34" charset="0"/>
                <a:cs typeface="Arial" panose="020B0604020202020204" pitchFamily="34" charset="0"/>
              </a:rPr>
              <a:t>Sofisma spēks slēpjas nevis vārdos, bet spējā likt apšaubīt to, ko uzskatām par pašsaprotamu.</a:t>
            </a:r>
          </a:p>
        </p:txBody>
      </p:sp>
      <p:sp>
        <p:nvSpPr>
          <p:cNvPr id="4" name="Taisnstūris 3">
            <a:extLst>
              <a:ext uri="{FF2B5EF4-FFF2-40B4-BE49-F238E27FC236}">
                <a16:creationId xmlns:a16="http://schemas.microsoft.com/office/drawing/2014/main" id="{87466297-B207-90AB-DF6F-E3DFA5A40A37}"/>
              </a:ext>
            </a:extLst>
          </p:cNvPr>
          <p:cNvSpPr/>
          <p:nvPr/>
        </p:nvSpPr>
        <p:spPr>
          <a:xfrm>
            <a:off x="5824728" y="0"/>
            <a:ext cx="6367272" cy="6858000"/>
          </a:xfrm>
          <a:prstGeom prst="rect">
            <a:avLst/>
          </a:prstGeom>
          <a:solidFill>
            <a:srgbClr val="280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26" name="Picture 2" descr="Cool 3D Purple Geometric Shapes Background HD Cool 3D Background Wallpapers  | HD Wallpapers | ID #72516">
            <a:extLst>
              <a:ext uri="{FF2B5EF4-FFF2-40B4-BE49-F238E27FC236}">
                <a16:creationId xmlns:a16="http://schemas.microsoft.com/office/drawing/2014/main" id="{7A863E33-B738-722D-AD88-A4BF74170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89938"/>
            <a:ext cx="5827776" cy="32781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50 Characteristics of a Gifted Child - MentalUP">
            <a:extLst>
              <a:ext uri="{FF2B5EF4-FFF2-40B4-BE49-F238E27FC236}">
                <a16:creationId xmlns:a16="http://schemas.microsoft.com/office/drawing/2014/main" id="{3BC35CD6-CC59-1621-7C0C-4E7A10D4A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829" y="1944844"/>
            <a:ext cx="5287070" cy="29683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0A03CF-3CBB-739A-16ED-C7828F2C8C37}"/>
              </a:ext>
            </a:extLst>
          </p:cNvPr>
          <p:cNvSpPr txBox="1"/>
          <p:nvPr/>
        </p:nvSpPr>
        <p:spPr>
          <a:xfrm>
            <a:off x="6094476" y="5396704"/>
            <a:ext cx="5827776" cy="1015663"/>
          </a:xfrm>
          <a:prstGeom prst="rect">
            <a:avLst/>
          </a:prstGeom>
          <a:noFill/>
        </p:spPr>
        <p:txBody>
          <a:bodyPr wrap="square" rtlCol="0">
            <a:spAutoFit/>
          </a:bodyPr>
          <a:lstStyle/>
          <a:p>
            <a:r>
              <a:rPr lang="lv-LV" sz="4000" dirty="0">
                <a:solidFill>
                  <a:srgbClr val="FFFFFF"/>
                </a:solidFill>
              </a:rPr>
              <a:t>PALDIES PAR UZMANĪBU!</a:t>
            </a:r>
          </a:p>
          <a:p>
            <a:pPr algn="r"/>
            <a:r>
              <a:rPr lang="lv-LV" sz="2000" i="1" dirty="0">
                <a:solidFill>
                  <a:srgbClr val="FFFFFF"/>
                </a:solidFill>
                <a:latin typeface="Arial" panose="020B0604020202020204" pitchFamily="34" charset="0"/>
                <a:cs typeface="Arial" panose="020B0604020202020204" pitchFamily="34" charset="0"/>
              </a:rPr>
              <a:t>anita.vabule@gmail.com</a:t>
            </a:r>
          </a:p>
        </p:txBody>
      </p:sp>
    </p:spTree>
    <p:extLst>
      <p:ext uri="{BB962C8B-B14F-4D97-AF65-F5344CB8AC3E}">
        <p14:creationId xmlns:p14="http://schemas.microsoft.com/office/powerpoint/2010/main" val="106699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ol 3D Purple Geometric Shapes Background HD Cool 3D Background Wallpapers  | HD Wallpapers | ID #72516">
            <a:extLst>
              <a:ext uri="{FF2B5EF4-FFF2-40B4-BE49-F238E27FC236}">
                <a16:creationId xmlns:a16="http://schemas.microsoft.com/office/drawing/2014/main" id="{DDADE047-FF78-4FC2-949A-5942FF2713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81" b="26044"/>
          <a:stretch>
            <a:fillRect/>
          </a:stretch>
        </p:blipFill>
        <p:spPr bwMode="auto">
          <a:xfrm rot="16200000">
            <a:off x="-2308859" y="2308859"/>
            <a:ext cx="6858000" cy="22402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B7B0A6-906A-1883-6733-BE4073B99251}"/>
              </a:ext>
            </a:extLst>
          </p:cNvPr>
          <p:cNvSpPr txBox="1"/>
          <p:nvPr/>
        </p:nvSpPr>
        <p:spPr>
          <a:xfrm>
            <a:off x="2560320" y="457200"/>
            <a:ext cx="8897112" cy="5632311"/>
          </a:xfrm>
          <a:prstGeom prst="rect">
            <a:avLst/>
          </a:prstGeom>
          <a:noFill/>
        </p:spPr>
        <p:txBody>
          <a:bodyPr wrap="square" rtlCol="0">
            <a:spAutoFit/>
          </a:bodyPr>
          <a:lstStyle/>
          <a:p>
            <a:r>
              <a:rPr lang="lv-LV" sz="4000" b="1" dirty="0">
                <a:solidFill>
                  <a:srgbClr val="4B0962"/>
                </a:solidFill>
                <a:latin typeface="Arial" panose="020B0604020202020204" pitchFamily="34" charset="0"/>
                <a:cs typeface="Arial" panose="020B0604020202020204" pitchFamily="34" charset="0"/>
              </a:rPr>
              <a:t>Sofismi ir izcils instruments, lai skolēni mācītos ne tikai atrisināt uzdevumus, bet arī domāt par to, kā viņi domā. Tie attīsta loģisko un kritisko domāšanu, rosina diskusijas un palīdz skolēniem kļūt uzmanīgākiem pret argumentiem gan matemātikā, gan citās mācību jomās.</a:t>
            </a:r>
          </a:p>
        </p:txBody>
      </p:sp>
    </p:spTree>
    <p:extLst>
      <p:ext uri="{BB962C8B-B14F-4D97-AF65-F5344CB8AC3E}">
        <p14:creationId xmlns:p14="http://schemas.microsoft.com/office/powerpoint/2010/main" val="2860177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a 7">
            <a:extLst>
              <a:ext uri="{FF2B5EF4-FFF2-40B4-BE49-F238E27FC236}">
                <a16:creationId xmlns:a16="http://schemas.microsoft.com/office/drawing/2014/main" id="{61CD3F8F-4720-3A99-E313-ACE2B9FCBE4E}"/>
              </a:ext>
            </a:extLst>
          </p:cNvPr>
          <p:cNvGrpSpPr/>
          <p:nvPr/>
        </p:nvGrpSpPr>
        <p:grpSpPr>
          <a:xfrm>
            <a:off x="4013492" y="-74112"/>
            <a:ext cx="5051986" cy="5012516"/>
            <a:chOff x="4404731" y="0"/>
            <a:chExt cx="5051986" cy="5012516"/>
          </a:xfrm>
        </p:grpSpPr>
        <p:cxnSp>
          <p:nvCxnSpPr>
            <p:cNvPr id="4" name="Taisns bultveida savienotājs 3">
              <a:extLst>
                <a:ext uri="{FF2B5EF4-FFF2-40B4-BE49-F238E27FC236}">
                  <a16:creationId xmlns:a16="http://schemas.microsoft.com/office/drawing/2014/main" id="{19581D80-473B-158F-E0AB-A68C4E284947}"/>
                </a:ext>
              </a:extLst>
            </p:cNvPr>
            <p:cNvCxnSpPr>
              <a:cxnSpLocks/>
            </p:cNvCxnSpPr>
            <p:nvPr/>
          </p:nvCxnSpPr>
          <p:spPr>
            <a:xfrm>
              <a:off x="6095864" y="1319345"/>
              <a:ext cx="2106917" cy="2546498"/>
            </a:xfrm>
            <a:prstGeom prst="straightConnector1">
              <a:avLst/>
            </a:prstGeom>
            <a:ln w="76200">
              <a:solidFill>
                <a:srgbClr val="4B0962"/>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10" name="Grupa 9">
              <a:extLst>
                <a:ext uri="{FF2B5EF4-FFF2-40B4-BE49-F238E27FC236}">
                  <a16:creationId xmlns:a16="http://schemas.microsoft.com/office/drawing/2014/main" id="{B04F151B-193C-B97F-10B8-9A25A8567A64}"/>
                </a:ext>
              </a:extLst>
            </p:cNvPr>
            <p:cNvGrpSpPr/>
            <p:nvPr/>
          </p:nvGrpSpPr>
          <p:grpSpPr>
            <a:xfrm>
              <a:off x="5423820" y="477554"/>
              <a:ext cx="375804" cy="275891"/>
              <a:chOff x="4454305" y="1176950"/>
              <a:chExt cx="126748" cy="289711"/>
            </a:xfrm>
          </p:grpSpPr>
          <p:cxnSp>
            <p:nvCxnSpPr>
              <p:cNvPr id="7" name="Taisns savienotājs 6">
                <a:extLst>
                  <a:ext uri="{FF2B5EF4-FFF2-40B4-BE49-F238E27FC236}">
                    <a16:creationId xmlns:a16="http://schemas.microsoft.com/office/drawing/2014/main" id="{687D620B-8945-8208-9F9F-85A3B91F038F}"/>
                  </a:ext>
                </a:extLst>
              </p:cNvPr>
              <p:cNvCxnSpPr/>
              <p:nvPr/>
            </p:nvCxnSpPr>
            <p:spPr>
              <a:xfrm>
                <a:off x="4454305" y="1176950"/>
                <a:ext cx="126748" cy="144856"/>
              </a:xfrm>
              <a:prstGeom prst="line">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Taisns savienotājs 8">
                <a:extLst>
                  <a:ext uri="{FF2B5EF4-FFF2-40B4-BE49-F238E27FC236}">
                    <a16:creationId xmlns:a16="http://schemas.microsoft.com/office/drawing/2014/main" id="{18D48C03-38D1-D21F-8966-5B1684AA77DE}"/>
                  </a:ext>
                </a:extLst>
              </p:cNvPr>
              <p:cNvCxnSpPr/>
              <p:nvPr/>
            </p:nvCxnSpPr>
            <p:spPr>
              <a:xfrm flipH="1">
                <a:off x="4463358" y="1353493"/>
                <a:ext cx="117695" cy="113168"/>
              </a:xfrm>
              <a:prstGeom prst="line">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1" name="Grupa 10">
              <a:extLst>
                <a:ext uri="{FF2B5EF4-FFF2-40B4-BE49-F238E27FC236}">
                  <a16:creationId xmlns:a16="http://schemas.microsoft.com/office/drawing/2014/main" id="{A1E5166A-F58B-055E-008B-9869EDDCD6DB}"/>
                </a:ext>
              </a:extLst>
            </p:cNvPr>
            <p:cNvGrpSpPr/>
            <p:nvPr/>
          </p:nvGrpSpPr>
          <p:grpSpPr>
            <a:xfrm rot="10551515">
              <a:off x="8870880" y="527975"/>
              <a:ext cx="340586" cy="275891"/>
              <a:chOff x="4454305" y="1176950"/>
              <a:chExt cx="126748" cy="289711"/>
            </a:xfrm>
          </p:grpSpPr>
          <p:cxnSp>
            <p:nvCxnSpPr>
              <p:cNvPr id="12" name="Taisns savienotājs 11">
                <a:extLst>
                  <a:ext uri="{FF2B5EF4-FFF2-40B4-BE49-F238E27FC236}">
                    <a16:creationId xmlns:a16="http://schemas.microsoft.com/office/drawing/2014/main" id="{C5F198C0-FFBE-3B28-E2D1-576262D8D70A}"/>
                  </a:ext>
                </a:extLst>
              </p:cNvPr>
              <p:cNvCxnSpPr/>
              <p:nvPr/>
            </p:nvCxnSpPr>
            <p:spPr>
              <a:xfrm>
                <a:off x="4454305" y="1176950"/>
                <a:ext cx="126748" cy="144856"/>
              </a:xfrm>
              <a:prstGeom prst="line">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Taisns savienotājs 12">
                <a:extLst>
                  <a:ext uri="{FF2B5EF4-FFF2-40B4-BE49-F238E27FC236}">
                    <a16:creationId xmlns:a16="http://schemas.microsoft.com/office/drawing/2014/main" id="{A4DBA280-B455-0AD2-C1FA-BC627207F5EC}"/>
                  </a:ext>
                </a:extLst>
              </p:cNvPr>
              <p:cNvCxnSpPr/>
              <p:nvPr/>
            </p:nvCxnSpPr>
            <p:spPr>
              <a:xfrm flipH="1">
                <a:off x="4463358" y="1353493"/>
                <a:ext cx="117695" cy="113168"/>
              </a:xfrm>
              <a:prstGeom prst="line">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5" name="Ovāls 14">
              <a:extLst>
                <a:ext uri="{FF2B5EF4-FFF2-40B4-BE49-F238E27FC236}">
                  <a16:creationId xmlns:a16="http://schemas.microsoft.com/office/drawing/2014/main" id="{640726EE-5207-E612-9AD3-4F338955124A}"/>
                </a:ext>
              </a:extLst>
            </p:cNvPr>
            <p:cNvSpPr/>
            <p:nvPr/>
          </p:nvSpPr>
          <p:spPr>
            <a:xfrm>
              <a:off x="4920466" y="753445"/>
              <a:ext cx="71963" cy="94837"/>
            </a:xfrm>
            <a:prstGeom prst="ellipse">
              <a:avLst/>
            </a:prstGeom>
            <a:ln w="381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lv-LV"/>
            </a:p>
          </p:txBody>
        </p:sp>
        <p:grpSp>
          <p:nvGrpSpPr>
            <p:cNvPr id="36" name="Grupa 35">
              <a:extLst>
                <a:ext uri="{FF2B5EF4-FFF2-40B4-BE49-F238E27FC236}">
                  <a16:creationId xmlns:a16="http://schemas.microsoft.com/office/drawing/2014/main" id="{A23C7EF4-9C81-904B-439E-D4BC85D80FA1}"/>
                </a:ext>
              </a:extLst>
            </p:cNvPr>
            <p:cNvGrpSpPr/>
            <p:nvPr/>
          </p:nvGrpSpPr>
          <p:grpSpPr>
            <a:xfrm>
              <a:off x="4404731" y="0"/>
              <a:ext cx="4757557" cy="5012516"/>
              <a:chOff x="3041964" y="675475"/>
              <a:chExt cx="5386812" cy="5263598"/>
            </a:xfrm>
          </p:grpSpPr>
          <p:grpSp>
            <p:nvGrpSpPr>
              <p:cNvPr id="34" name="Grupa 33">
                <a:extLst>
                  <a:ext uri="{FF2B5EF4-FFF2-40B4-BE49-F238E27FC236}">
                    <a16:creationId xmlns:a16="http://schemas.microsoft.com/office/drawing/2014/main" id="{633A44B3-5C0D-CB9F-6BA7-78F819E61555}"/>
                  </a:ext>
                </a:extLst>
              </p:cNvPr>
              <p:cNvGrpSpPr/>
              <p:nvPr/>
            </p:nvGrpSpPr>
            <p:grpSpPr>
              <a:xfrm>
                <a:off x="3041964" y="675475"/>
                <a:ext cx="5386812" cy="5263598"/>
                <a:chOff x="3485584" y="358604"/>
                <a:chExt cx="5386812" cy="5263598"/>
              </a:xfrm>
            </p:grpSpPr>
            <p:cxnSp>
              <p:nvCxnSpPr>
                <p:cNvPr id="23" name="Taisns savienotājs 22">
                  <a:extLst>
                    <a:ext uri="{FF2B5EF4-FFF2-40B4-BE49-F238E27FC236}">
                      <a16:creationId xmlns:a16="http://schemas.microsoft.com/office/drawing/2014/main" id="{2CAB068A-340C-E238-635A-B608237C25A4}"/>
                    </a:ext>
                  </a:extLst>
                </p:cNvPr>
                <p:cNvCxnSpPr/>
                <p:nvPr/>
              </p:nvCxnSpPr>
              <p:spPr>
                <a:xfrm>
                  <a:off x="4110273" y="1149790"/>
                  <a:ext cx="0" cy="3304515"/>
                </a:xfrm>
                <a:prstGeom prst="line">
                  <a:avLst/>
                </a:prstGeom>
                <a:ln w="57150"/>
              </p:spPr>
              <p:style>
                <a:lnRef idx="2">
                  <a:schemeClr val="accent5"/>
                </a:lnRef>
                <a:fillRef idx="0">
                  <a:schemeClr val="accent5"/>
                </a:fillRef>
                <a:effectRef idx="1">
                  <a:schemeClr val="accent5"/>
                </a:effectRef>
                <a:fontRef idx="minor">
                  <a:schemeClr val="tx1"/>
                </a:fontRef>
              </p:style>
            </p:cxnSp>
            <p:cxnSp>
              <p:nvCxnSpPr>
                <p:cNvPr id="27" name="Taisns savienotājs 26">
                  <a:extLst>
                    <a:ext uri="{FF2B5EF4-FFF2-40B4-BE49-F238E27FC236}">
                      <a16:creationId xmlns:a16="http://schemas.microsoft.com/office/drawing/2014/main" id="{8FB321B1-7477-B75C-18AF-5E247698444E}"/>
                    </a:ext>
                  </a:extLst>
                </p:cNvPr>
                <p:cNvCxnSpPr>
                  <a:cxnSpLocks/>
                </p:cNvCxnSpPr>
                <p:nvPr/>
              </p:nvCxnSpPr>
              <p:spPr>
                <a:xfrm>
                  <a:off x="5024673" y="1004935"/>
                  <a:ext cx="3628263" cy="43932"/>
                </a:xfrm>
                <a:prstGeom prst="line">
                  <a:avLst/>
                </a:prstGeom>
                <a:ln w="57150"/>
              </p:spPr>
              <p:style>
                <a:lnRef idx="2">
                  <a:schemeClr val="accent5"/>
                </a:lnRef>
                <a:fillRef idx="0">
                  <a:schemeClr val="accent5"/>
                </a:fillRef>
                <a:effectRef idx="1">
                  <a:schemeClr val="accent5"/>
                </a:effectRef>
                <a:fontRef idx="minor">
                  <a:schemeClr val="tx1"/>
                </a:fontRef>
              </p:style>
            </p:cxnSp>
            <p:cxnSp>
              <p:nvCxnSpPr>
                <p:cNvPr id="29" name="Taisns savienotājs 28">
                  <a:extLst>
                    <a:ext uri="{FF2B5EF4-FFF2-40B4-BE49-F238E27FC236}">
                      <a16:creationId xmlns:a16="http://schemas.microsoft.com/office/drawing/2014/main" id="{04579C82-9C10-6A2B-FB44-7983B2C055D6}"/>
                    </a:ext>
                  </a:extLst>
                </p:cNvPr>
                <p:cNvCxnSpPr/>
                <p:nvPr/>
              </p:nvCxnSpPr>
              <p:spPr>
                <a:xfrm flipV="1">
                  <a:off x="5685576" y="4680642"/>
                  <a:ext cx="3186820" cy="941560"/>
                </a:xfrm>
                <a:prstGeom prst="line">
                  <a:avLst/>
                </a:prstGeom>
                <a:ln w="57150"/>
              </p:spPr>
              <p:style>
                <a:lnRef idx="2">
                  <a:schemeClr val="accent5"/>
                </a:lnRef>
                <a:fillRef idx="0">
                  <a:schemeClr val="accent5"/>
                </a:fillRef>
                <a:effectRef idx="1">
                  <a:schemeClr val="accent5"/>
                </a:effectRef>
                <a:fontRef idx="minor">
                  <a:schemeClr val="tx1"/>
                </a:fontRef>
              </p:style>
            </p:cxnSp>
            <p:sp>
              <p:nvSpPr>
                <p:cNvPr id="30" name="TextBox 29">
                  <a:extLst>
                    <a:ext uri="{FF2B5EF4-FFF2-40B4-BE49-F238E27FC236}">
                      <a16:creationId xmlns:a16="http://schemas.microsoft.com/office/drawing/2014/main" id="{A9A8D464-1979-2C48-3DDD-5B8C85F06C64}"/>
                    </a:ext>
                  </a:extLst>
                </p:cNvPr>
                <p:cNvSpPr txBox="1"/>
                <p:nvPr/>
              </p:nvSpPr>
              <p:spPr>
                <a:xfrm>
                  <a:off x="3485584" y="1294646"/>
                  <a:ext cx="425510" cy="646331"/>
                </a:xfrm>
                <a:prstGeom prst="rect">
                  <a:avLst/>
                </a:prstGeom>
                <a:noFill/>
              </p:spPr>
              <p:txBody>
                <a:bodyPr wrap="square" rtlCol="0">
                  <a:spAutoFit/>
                </a:bodyPr>
                <a:lstStyle/>
                <a:p>
                  <a:r>
                    <a:rPr lang="lv-LV" sz="3600" b="1" dirty="0">
                      <a:solidFill>
                        <a:srgbClr val="4B0962"/>
                      </a:solidFill>
                      <a:latin typeface="Arial" panose="020B0604020202020204" pitchFamily="34" charset="0"/>
                      <a:cs typeface="Arial" panose="020B0604020202020204" pitchFamily="34" charset="0"/>
                    </a:rPr>
                    <a:t>a</a:t>
                  </a:r>
                </a:p>
              </p:txBody>
            </p:sp>
            <p:sp>
              <p:nvSpPr>
                <p:cNvPr id="31" name="TextBox 30">
                  <a:extLst>
                    <a:ext uri="{FF2B5EF4-FFF2-40B4-BE49-F238E27FC236}">
                      <a16:creationId xmlns:a16="http://schemas.microsoft.com/office/drawing/2014/main" id="{35A7C309-095A-B904-8AAF-3AA2A19137DC}"/>
                    </a:ext>
                  </a:extLst>
                </p:cNvPr>
                <p:cNvSpPr txBox="1"/>
                <p:nvPr/>
              </p:nvSpPr>
              <p:spPr>
                <a:xfrm>
                  <a:off x="5187639" y="358604"/>
                  <a:ext cx="425510" cy="646331"/>
                </a:xfrm>
                <a:prstGeom prst="rect">
                  <a:avLst/>
                </a:prstGeom>
                <a:noFill/>
              </p:spPr>
              <p:txBody>
                <a:bodyPr wrap="square" rtlCol="0">
                  <a:spAutoFit/>
                </a:bodyPr>
                <a:lstStyle/>
                <a:p>
                  <a:r>
                    <a:rPr lang="lv-LV" sz="3600" b="1" dirty="0">
                      <a:solidFill>
                        <a:srgbClr val="4B0962"/>
                      </a:solidFill>
                      <a:latin typeface="Arial" panose="020B0604020202020204" pitchFamily="34" charset="0"/>
                      <a:cs typeface="Arial" panose="020B0604020202020204" pitchFamily="34" charset="0"/>
                    </a:rPr>
                    <a:t>b</a:t>
                  </a:r>
                </a:p>
              </p:txBody>
            </p:sp>
            <p:sp>
              <p:nvSpPr>
                <p:cNvPr id="32" name="TextBox 31">
                  <a:extLst>
                    <a:ext uri="{FF2B5EF4-FFF2-40B4-BE49-F238E27FC236}">
                      <a16:creationId xmlns:a16="http://schemas.microsoft.com/office/drawing/2014/main" id="{2322FE25-53AB-48AE-702C-9B29C490C6A9}"/>
                    </a:ext>
                  </a:extLst>
                </p:cNvPr>
                <p:cNvSpPr txBox="1"/>
                <p:nvPr/>
              </p:nvSpPr>
              <p:spPr>
                <a:xfrm>
                  <a:off x="5781083" y="1464894"/>
                  <a:ext cx="425510" cy="646331"/>
                </a:xfrm>
                <a:prstGeom prst="rect">
                  <a:avLst/>
                </a:prstGeom>
                <a:noFill/>
              </p:spPr>
              <p:txBody>
                <a:bodyPr wrap="square" rtlCol="0">
                  <a:spAutoFit/>
                </a:bodyPr>
                <a:lstStyle/>
                <a:p>
                  <a:r>
                    <a:rPr lang="lv-LV" sz="3600" b="1" dirty="0">
                      <a:solidFill>
                        <a:srgbClr val="4B0962"/>
                      </a:solidFill>
                      <a:latin typeface="Arial" panose="020B0604020202020204" pitchFamily="34" charset="0"/>
                      <a:cs typeface="Arial" panose="020B0604020202020204" pitchFamily="34" charset="0"/>
                    </a:rPr>
                    <a:t>c</a:t>
                  </a:r>
                </a:p>
              </p:txBody>
            </p:sp>
            <p:sp>
              <p:nvSpPr>
                <p:cNvPr id="33" name="TextBox 32">
                  <a:extLst>
                    <a:ext uri="{FF2B5EF4-FFF2-40B4-BE49-F238E27FC236}">
                      <a16:creationId xmlns:a16="http://schemas.microsoft.com/office/drawing/2014/main" id="{2F66E25F-1F11-CB00-06C3-3EAD0166937F}"/>
                    </a:ext>
                  </a:extLst>
                </p:cNvPr>
                <p:cNvSpPr txBox="1"/>
                <p:nvPr/>
              </p:nvSpPr>
              <p:spPr>
                <a:xfrm>
                  <a:off x="5735813" y="4746775"/>
                  <a:ext cx="425510" cy="646331"/>
                </a:xfrm>
                <a:prstGeom prst="rect">
                  <a:avLst/>
                </a:prstGeom>
                <a:noFill/>
              </p:spPr>
              <p:txBody>
                <a:bodyPr wrap="square" rtlCol="0">
                  <a:spAutoFit/>
                </a:bodyPr>
                <a:lstStyle/>
                <a:p>
                  <a:r>
                    <a:rPr lang="lv-LV" sz="3600" b="1" dirty="0">
                      <a:solidFill>
                        <a:srgbClr val="4B0962"/>
                      </a:solidFill>
                      <a:latin typeface="Arial" panose="020B0604020202020204" pitchFamily="34" charset="0"/>
                      <a:cs typeface="Arial" panose="020B0604020202020204" pitchFamily="34" charset="0"/>
                    </a:rPr>
                    <a:t>d</a:t>
                  </a:r>
                </a:p>
              </p:txBody>
            </p:sp>
          </p:grpSp>
          <p:sp>
            <p:nvSpPr>
              <p:cNvPr id="35" name="Ovāls 34">
                <a:extLst>
                  <a:ext uri="{FF2B5EF4-FFF2-40B4-BE49-F238E27FC236}">
                    <a16:creationId xmlns:a16="http://schemas.microsoft.com/office/drawing/2014/main" id="{73967100-47DE-56E9-4AE6-3FC2CE5F67ED}"/>
                  </a:ext>
                </a:extLst>
              </p:cNvPr>
              <p:cNvSpPr/>
              <p:nvPr/>
            </p:nvSpPr>
            <p:spPr>
              <a:xfrm>
                <a:off x="3634965" y="4671588"/>
                <a:ext cx="81481" cy="99588"/>
              </a:xfrm>
              <a:prstGeom prst="ellipse">
                <a:avLst/>
              </a:prstGeom>
              <a:ln w="381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lv-LV"/>
              </a:p>
            </p:txBody>
          </p:sp>
        </p:grpSp>
        <p:sp>
          <p:nvSpPr>
            <p:cNvPr id="38" name="Vienādsānu trīsstūris 37">
              <a:extLst>
                <a:ext uri="{FF2B5EF4-FFF2-40B4-BE49-F238E27FC236}">
                  <a16:creationId xmlns:a16="http://schemas.microsoft.com/office/drawing/2014/main" id="{6984434F-13B9-DC08-8A03-3BE581D5F2CC}"/>
                </a:ext>
              </a:extLst>
            </p:cNvPr>
            <p:cNvSpPr/>
            <p:nvPr/>
          </p:nvSpPr>
          <p:spPr>
            <a:xfrm rot="4425266" flipH="1">
              <a:off x="9095200" y="3831348"/>
              <a:ext cx="134174" cy="588861"/>
            </a:xfrm>
            <a:prstGeom prst="triangl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lv-LV"/>
            </a:p>
          </p:txBody>
        </p:sp>
      </p:grpSp>
      <p:pic>
        <p:nvPicPr>
          <p:cNvPr id="2" name="Picture 2" descr="Cool 3D Purple Geometric Shapes Background HD Cool 3D Background Wallpapers  | HD Wallpapers | ID #72516">
            <a:extLst>
              <a:ext uri="{FF2B5EF4-FFF2-40B4-BE49-F238E27FC236}">
                <a16:creationId xmlns:a16="http://schemas.microsoft.com/office/drawing/2014/main" id="{8F9662ED-FD5E-5365-1189-E6BF1357E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81" b="26044"/>
          <a:stretch>
            <a:fillRect/>
          </a:stretch>
        </p:blipFill>
        <p:spPr bwMode="auto">
          <a:xfrm rot="16200000">
            <a:off x="-2308857" y="2308858"/>
            <a:ext cx="6858000" cy="224028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CF900A34-9D0A-F0DF-2A70-FD9564C3120A}"/>
              </a:ext>
            </a:extLst>
          </p:cNvPr>
          <p:cNvSpPr txBox="1"/>
          <p:nvPr/>
        </p:nvSpPr>
        <p:spPr>
          <a:xfrm>
            <a:off x="2468884" y="4938404"/>
            <a:ext cx="9951715" cy="1754326"/>
          </a:xfrm>
          <a:prstGeom prst="rect">
            <a:avLst/>
          </a:prstGeom>
          <a:noFill/>
        </p:spPr>
        <p:txBody>
          <a:bodyPr wrap="square" rtlCol="0">
            <a:spAutoFit/>
          </a:bodyPr>
          <a:lstStyle/>
          <a:p>
            <a:r>
              <a:rPr lang="lv-LV" sz="3600" b="1" dirty="0">
                <a:solidFill>
                  <a:srgbClr val="FF0000"/>
                </a:solidFill>
                <a:latin typeface="Arial" panose="020B0604020202020204" pitchFamily="34" charset="0"/>
                <a:cs typeface="Arial" panose="020B0604020202020204" pitchFamily="34" charset="0"/>
              </a:rPr>
              <a:t>MĒRĶIS – PARĀDĪT KĀ VIZUĀLĀ IMFORMĀCIJA RADA KĻŪDAINU PRIEKŠSTATU</a:t>
            </a:r>
          </a:p>
        </p:txBody>
      </p:sp>
    </p:spTree>
    <p:extLst>
      <p:ext uri="{BB962C8B-B14F-4D97-AF65-F5344CB8AC3E}">
        <p14:creationId xmlns:p14="http://schemas.microsoft.com/office/powerpoint/2010/main" val="2064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415EC3-F3F0-5B8C-925A-1907D6B9AF5E}"/>
              </a:ext>
            </a:extLst>
          </p:cNvPr>
          <p:cNvSpPr txBox="1"/>
          <p:nvPr/>
        </p:nvSpPr>
        <p:spPr>
          <a:xfrm>
            <a:off x="2240284" y="17755"/>
            <a:ext cx="10232842" cy="3139321"/>
          </a:xfrm>
          <a:prstGeom prst="rect">
            <a:avLst/>
          </a:prstGeom>
          <a:noFill/>
        </p:spPr>
        <p:txBody>
          <a:bodyPr wrap="square" rtlCol="0">
            <a:spAutoFit/>
          </a:bodyPr>
          <a:lstStyle/>
          <a:p>
            <a:pPr algn="ctr"/>
            <a:r>
              <a:rPr lang="lv-LV" sz="6600" b="1" dirty="0">
                <a:solidFill>
                  <a:srgbClr val="4B0962"/>
                </a:solidFill>
                <a:latin typeface="Arial" panose="020B0604020202020204" pitchFamily="34" charset="0"/>
                <a:cs typeface="Arial" panose="020B0604020202020204" pitchFamily="34" charset="0"/>
              </a:rPr>
              <a:t>«Pazudusī mala»</a:t>
            </a:r>
          </a:p>
          <a:p>
            <a:pPr algn="ctr"/>
            <a:endParaRPr lang="lv-LV" sz="6600" b="1" dirty="0">
              <a:solidFill>
                <a:srgbClr val="4B0962"/>
              </a:solidFill>
              <a:latin typeface="Arial" panose="020B0604020202020204" pitchFamily="34" charset="0"/>
              <a:cs typeface="Arial" panose="020B0604020202020204" pitchFamily="34" charset="0"/>
            </a:endParaRPr>
          </a:p>
          <a:p>
            <a:pPr algn="ctr"/>
            <a:endParaRPr lang="lv-LV" sz="6600" b="1" dirty="0">
              <a:solidFill>
                <a:srgbClr val="4B0962"/>
              </a:solidFill>
              <a:latin typeface="Arial" panose="020B0604020202020204" pitchFamily="34" charset="0"/>
              <a:cs typeface="Arial" panose="020B0604020202020204" pitchFamily="34" charset="0"/>
            </a:endParaRPr>
          </a:p>
        </p:txBody>
      </p:sp>
      <p:sp>
        <p:nvSpPr>
          <p:cNvPr id="4" name="Taisnstūris 3">
            <a:extLst>
              <a:ext uri="{FF2B5EF4-FFF2-40B4-BE49-F238E27FC236}">
                <a16:creationId xmlns:a16="http://schemas.microsoft.com/office/drawing/2014/main" id="{8BA6A8CF-B5F6-3F0D-5554-BC18CD276DCA}"/>
              </a:ext>
            </a:extLst>
          </p:cNvPr>
          <p:cNvSpPr/>
          <p:nvPr/>
        </p:nvSpPr>
        <p:spPr>
          <a:xfrm>
            <a:off x="2176276" y="1328276"/>
            <a:ext cx="8199856" cy="1828800"/>
          </a:xfrm>
          <a:prstGeom prst="rect">
            <a:avLst/>
          </a:prstGeom>
          <a:solidFill>
            <a:srgbClr val="FFFFFF"/>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 name="Picture 2" descr="Cool 3D Purple Geometric Shapes Background HD Cool 3D Background Wallpapers  | HD Wallpapers | ID #72516">
            <a:extLst>
              <a:ext uri="{FF2B5EF4-FFF2-40B4-BE49-F238E27FC236}">
                <a16:creationId xmlns:a16="http://schemas.microsoft.com/office/drawing/2014/main" id="{198F202E-0839-66BD-1E93-B83262E292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81" b="26044"/>
          <a:stretch>
            <a:fillRect/>
          </a:stretch>
        </p:blipFill>
        <p:spPr bwMode="auto">
          <a:xfrm rot="16200000">
            <a:off x="-2308857" y="2308858"/>
            <a:ext cx="6858000" cy="2240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D41021-2551-9E29-3464-2043530E6CFA}"/>
              </a:ext>
            </a:extLst>
          </p:cNvPr>
          <p:cNvSpPr txBox="1"/>
          <p:nvPr/>
        </p:nvSpPr>
        <p:spPr>
          <a:xfrm>
            <a:off x="3116062" y="4136994"/>
            <a:ext cx="7324078" cy="1754326"/>
          </a:xfrm>
          <a:prstGeom prst="rect">
            <a:avLst/>
          </a:prstGeom>
          <a:noFill/>
        </p:spPr>
        <p:txBody>
          <a:bodyPr wrap="square" rtlCol="0">
            <a:spAutoFit/>
          </a:bodyPr>
          <a:lstStyle/>
          <a:p>
            <a:pPr algn="ctr"/>
            <a:r>
              <a:rPr lang="lv-LV" sz="3600" b="1" dirty="0">
                <a:solidFill>
                  <a:srgbClr val="FF0000"/>
                </a:solidFill>
                <a:latin typeface="Arial" panose="020B0604020202020204" pitchFamily="34" charset="0"/>
                <a:cs typeface="Arial" panose="020B0604020202020204" pitchFamily="34" charset="0"/>
              </a:rPr>
              <a:t>MĒRĶIS: PARĀDĪT, KĀ VIZUĀLS PIEŅĒMUMS KĻŪST PAR KĻŪDAINU LOĢIKU</a:t>
            </a:r>
          </a:p>
        </p:txBody>
      </p:sp>
    </p:spTree>
    <p:extLst>
      <p:ext uri="{BB962C8B-B14F-4D97-AF65-F5344CB8AC3E}">
        <p14:creationId xmlns:p14="http://schemas.microsoft.com/office/powerpoint/2010/main" val="3138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ol 3D Purple Geometric Shapes Background HD Cool 3D Background Wallpapers  | HD Wallpapers | ID #72516">
            <a:extLst>
              <a:ext uri="{FF2B5EF4-FFF2-40B4-BE49-F238E27FC236}">
                <a16:creationId xmlns:a16="http://schemas.microsoft.com/office/drawing/2014/main" id="{1BA32412-A61F-D6E8-3DBC-1DD05AFD34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81" b="26044"/>
          <a:stretch>
            <a:fillRect/>
          </a:stretch>
        </p:blipFill>
        <p:spPr bwMode="auto">
          <a:xfrm rot="16200000">
            <a:off x="-2308857" y="2308858"/>
            <a:ext cx="6858000" cy="22402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2C46D8-21B3-6E79-8988-A35ABAC73755}"/>
              </a:ext>
            </a:extLst>
          </p:cNvPr>
          <p:cNvSpPr txBox="1"/>
          <p:nvPr/>
        </p:nvSpPr>
        <p:spPr>
          <a:xfrm>
            <a:off x="7507224" y="438912"/>
            <a:ext cx="4535424" cy="3970318"/>
          </a:xfrm>
          <a:prstGeom prst="rect">
            <a:avLst/>
          </a:prstGeom>
          <a:noFill/>
        </p:spPr>
        <p:txBody>
          <a:bodyPr wrap="square" rtlCol="0">
            <a:spAutoFit/>
          </a:bodyPr>
          <a:lstStyle/>
          <a:p>
            <a:r>
              <a:rPr lang="lv-LV" sz="3600" b="1" dirty="0">
                <a:solidFill>
                  <a:srgbClr val="4B0962"/>
                </a:solidFill>
                <a:latin typeface="Arial" panose="020B0604020202020204" pitchFamily="34" charset="0"/>
                <a:cs typeface="Arial" panose="020B0604020202020204" pitchFamily="34" charset="0"/>
              </a:rPr>
              <a:t>Jānis saka: «Es nekad nemeloju.» </a:t>
            </a:r>
          </a:p>
          <a:p>
            <a:r>
              <a:rPr lang="lv-LV" sz="3600" b="1" dirty="0">
                <a:solidFill>
                  <a:srgbClr val="4B0962"/>
                </a:solidFill>
                <a:latin typeface="Arial" panose="020B0604020202020204" pitchFamily="34" charset="0"/>
                <a:cs typeface="Arial" panose="020B0604020202020204" pitchFamily="34" charset="0"/>
              </a:rPr>
              <a:t>Un tad viņš piebilst: «Šobrīd es meloju.»</a:t>
            </a:r>
          </a:p>
          <a:p>
            <a:r>
              <a:rPr lang="lv-LV" sz="3600" b="1" dirty="0">
                <a:solidFill>
                  <a:srgbClr val="4B0962"/>
                </a:solidFill>
                <a:latin typeface="Arial" panose="020B0604020202020204" pitchFamily="34" charset="0"/>
                <a:cs typeface="Arial" panose="020B0604020202020204" pitchFamily="34" charset="0"/>
              </a:rPr>
              <a:t> </a:t>
            </a:r>
          </a:p>
          <a:p>
            <a:r>
              <a:rPr lang="lv-LV" sz="3600" b="1" dirty="0">
                <a:solidFill>
                  <a:srgbClr val="FF0000"/>
                </a:solidFill>
                <a:latin typeface="Arial" panose="020B0604020202020204" pitchFamily="34" charset="0"/>
                <a:cs typeface="Arial" panose="020B0604020202020204" pitchFamily="34" charset="0"/>
              </a:rPr>
              <a:t>Ko jūs domājat – vai Jānis melo?</a:t>
            </a:r>
          </a:p>
        </p:txBody>
      </p:sp>
      <p:pic>
        <p:nvPicPr>
          <p:cNvPr id="1026" name="Picture 2" descr="T-krekls zēnam - &quot;Mazais Jānis&quot; - mansdizains.lv">
            <a:extLst>
              <a:ext uri="{FF2B5EF4-FFF2-40B4-BE49-F238E27FC236}">
                <a16:creationId xmlns:a16="http://schemas.microsoft.com/office/drawing/2014/main" id="{06D5441B-3032-6A91-816E-15DF6F602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84"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9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AC9F4-F595-9864-2A53-36AACE1594B4}"/>
            </a:ext>
          </a:extLst>
        </p:cNvPr>
        <p:cNvGrpSpPr/>
        <p:nvPr/>
      </p:nvGrpSpPr>
      <p:grpSpPr>
        <a:xfrm>
          <a:off x="0" y="0"/>
          <a:ext cx="0" cy="0"/>
          <a:chOff x="0" y="0"/>
          <a:chExt cx="0" cy="0"/>
        </a:xfrm>
      </p:grpSpPr>
      <p:pic>
        <p:nvPicPr>
          <p:cNvPr id="2" name="Picture 2" descr="Cool 3D Purple Geometric Shapes Background HD Cool 3D Background Wallpapers  | HD Wallpapers | ID #72516">
            <a:extLst>
              <a:ext uri="{FF2B5EF4-FFF2-40B4-BE49-F238E27FC236}">
                <a16:creationId xmlns:a16="http://schemas.microsoft.com/office/drawing/2014/main" id="{88751715-A31E-2CDA-342B-132309139F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81" b="26044"/>
          <a:stretch>
            <a:fillRect/>
          </a:stretch>
        </p:blipFill>
        <p:spPr bwMode="auto">
          <a:xfrm rot="16200000">
            <a:off x="-2308857" y="2308858"/>
            <a:ext cx="6858000" cy="224028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Taisns savienotājs 4">
            <a:extLst>
              <a:ext uri="{FF2B5EF4-FFF2-40B4-BE49-F238E27FC236}">
                <a16:creationId xmlns:a16="http://schemas.microsoft.com/office/drawing/2014/main" id="{A436869F-282F-F98C-A891-F90EB125E9DC}"/>
              </a:ext>
            </a:extLst>
          </p:cNvPr>
          <p:cNvCxnSpPr>
            <a:cxnSpLocks/>
          </p:cNvCxnSpPr>
          <p:nvPr/>
        </p:nvCxnSpPr>
        <p:spPr>
          <a:xfrm>
            <a:off x="3288792" y="2587752"/>
            <a:ext cx="7053072" cy="0"/>
          </a:xfrm>
          <a:prstGeom prst="line">
            <a:avLst/>
          </a:prstGeom>
          <a:ln w="57150">
            <a:solidFill>
              <a:srgbClr val="4B0962"/>
            </a:solidFill>
          </a:ln>
        </p:spPr>
        <p:style>
          <a:lnRef idx="2">
            <a:schemeClr val="accent1"/>
          </a:lnRef>
          <a:fillRef idx="0">
            <a:schemeClr val="accent1"/>
          </a:fillRef>
          <a:effectRef idx="1">
            <a:schemeClr val="accent1"/>
          </a:effectRef>
          <a:fontRef idx="minor">
            <a:schemeClr val="tx1"/>
          </a:fontRef>
        </p:style>
      </p:cxnSp>
      <p:grpSp>
        <p:nvGrpSpPr>
          <p:cNvPr id="14" name="Grupa 13">
            <a:extLst>
              <a:ext uri="{FF2B5EF4-FFF2-40B4-BE49-F238E27FC236}">
                <a16:creationId xmlns:a16="http://schemas.microsoft.com/office/drawing/2014/main" id="{349C1401-383D-7945-D2CE-83F7070B5460}"/>
              </a:ext>
            </a:extLst>
          </p:cNvPr>
          <p:cNvGrpSpPr/>
          <p:nvPr/>
        </p:nvGrpSpPr>
        <p:grpSpPr>
          <a:xfrm>
            <a:off x="2688336" y="502920"/>
            <a:ext cx="8430768" cy="3139321"/>
            <a:chOff x="2688336" y="502920"/>
            <a:chExt cx="8430768" cy="3139321"/>
          </a:xfrm>
        </p:grpSpPr>
        <p:sp>
          <p:nvSpPr>
            <p:cNvPr id="3" name="TextBox 2">
              <a:extLst>
                <a:ext uri="{FF2B5EF4-FFF2-40B4-BE49-F238E27FC236}">
                  <a16:creationId xmlns:a16="http://schemas.microsoft.com/office/drawing/2014/main" id="{C6A34ABF-D4E9-A697-8726-2D89FD370115}"/>
                </a:ext>
              </a:extLst>
            </p:cNvPr>
            <p:cNvSpPr txBox="1"/>
            <p:nvPr/>
          </p:nvSpPr>
          <p:spPr>
            <a:xfrm>
              <a:off x="3072384" y="502920"/>
              <a:ext cx="8046720" cy="3139321"/>
            </a:xfrm>
            <a:prstGeom prst="rect">
              <a:avLst/>
            </a:prstGeom>
            <a:noFill/>
          </p:spPr>
          <p:txBody>
            <a:bodyPr wrap="square" rtlCol="0">
              <a:spAutoFit/>
            </a:bodyPr>
            <a:lstStyle/>
            <a:p>
              <a:r>
                <a:rPr lang="lv-LV" sz="6600" b="1" dirty="0">
                  <a:solidFill>
                    <a:srgbClr val="4B0962"/>
                  </a:solidFill>
                  <a:latin typeface="Arial" panose="020B0604020202020204" pitchFamily="34" charset="0"/>
                  <a:cs typeface="Arial" panose="020B0604020202020204" pitchFamily="34" charset="0"/>
                </a:rPr>
                <a:t>0 kaķiem ir 3 kājas</a:t>
              </a:r>
            </a:p>
            <a:p>
              <a:r>
                <a:rPr lang="lv-LV" sz="6600" b="1" dirty="0">
                  <a:solidFill>
                    <a:srgbClr val="4B0962"/>
                  </a:solidFill>
                  <a:latin typeface="Arial" panose="020B0604020202020204" pitchFamily="34" charset="0"/>
                  <a:cs typeface="Arial" panose="020B0604020202020204" pitchFamily="34" charset="0"/>
                </a:rPr>
                <a:t>1 kaķim ir 4 kājas</a:t>
              </a:r>
            </a:p>
            <a:p>
              <a:r>
                <a:rPr lang="lv-LV" sz="6600" b="1" dirty="0">
                  <a:solidFill>
                    <a:srgbClr val="4B0962"/>
                  </a:solidFill>
                  <a:latin typeface="Arial" panose="020B0604020202020204" pitchFamily="34" charset="0"/>
                  <a:cs typeface="Arial" panose="020B0604020202020204" pitchFamily="34" charset="0"/>
                </a:rPr>
                <a:t>1 kaķim ir 7 kājas</a:t>
              </a:r>
            </a:p>
          </p:txBody>
        </p:sp>
        <p:grpSp>
          <p:nvGrpSpPr>
            <p:cNvPr id="13" name="Grupa 12">
              <a:extLst>
                <a:ext uri="{FF2B5EF4-FFF2-40B4-BE49-F238E27FC236}">
                  <a16:creationId xmlns:a16="http://schemas.microsoft.com/office/drawing/2014/main" id="{6A164824-01D8-2B6E-98D6-35065C6BF559}"/>
                </a:ext>
              </a:extLst>
            </p:cNvPr>
            <p:cNvGrpSpPr/>
            <p:nvPr/>
          </p:nvGrpSpPr>
          <p:grpSpPr>
            <a:xfrm>
              <a:off x="2688336" y="1463040"/>
              <a:ext cx="384048" cy="466344"/>
              <a:chOff x="2688336" y="1463040"/>
              <a:chExt cx="384048" cy="466344"/>
            </a:xfrm>
          </p:grpSpPr>
          <p:cxnSp>
            <p:nvCxnSpPr>
              <p:cNvPr id="8" name="Taisns savienotājs 7">
                <a:extLst>
                  <a:ext uri="{FF2B5EF4-FFF2-40B4-BE49-F238E27FC236}">
                    <a16:creationId xmlns:a16="http://schemas.microsoft.com/office/drawing/2014/main" id="{7E508555-01F0-7D41-98A1-8576FB83ACA5}"/>
                  </a:ext>
                </a:extLst>
              </p:cNvPr>
              <p:cNvCxnSpPr>
                <a:cxnSpLocks/>
              </p:cNvCxnSpPr>
              <p:nvPr/>
            </p:nvCxnSpPr>
            <p:spPr>
              <a:xfrm>
                <a:off x="2880360" y="1463040"/>
                <a:ext cx="0" cy="466344"/>
              </a:xfrm>
              <a:prstGeom prst="line">
                <a:avLst/>
              </a:prstGeom>
              <a:ln w="57150">
                <a:solidFill>
                  <a:srgbClr val="4B0962"/>
                </a:solidFill>
              </a:ln>
            </p:spPr>
            <p:style>
              <a:lnRef idx="2">
                <a:schemeClr val="dk1"/>
              </a:lnRef>
              <a:fillRef idx="0">
                <a:schemeClr val="dk1"/>
              </a:fillRef>
              <a:effectRef idx="1">
                <a:schemeClr val="dk1"/>
              </a:effectRef>
              <a:fontRef idx="minor">
                <a:schemeClr val="tx1"/>
              </a:fontRef>
            </p:style>
          </p:cxnSp>
          <p:cxnSp>
            <p:nvCxnSpPr>
              <p:cNvPr id="10" name="Taisns savienotājs 9">
                <a:extLst>
                  <a:ext uri="{FF2B5EF4-FFF2-40B4-BE49-F238E27FC236}">
                    <a16:creationId xmlns:a16="http://schemas.microsoft.com/office/drawing/2014/main" id="{067C3E9D-AEC7-E9F9-0C8D-9F2259377363}"/>
                  </a:ext>
                </a:extLst>
              </p:cNvPr>
              <p:cNvCxnSpPr>
                <a:cxnSpLocks/>
              </p:cNvCxnSpPr>
              <p:nvPr/>
            </p:nvCxnSpPr>
            <p:spPr>
              <a:xfrm>
                <a:off x="2688336" y="1664208"/>
                <a:ext cx="384048" cy="0"/>
              </a:xfrm>
              <a:prstGeom prst="line">
                <a:avLst/>
              </a:prstGeom>
              <a:ln w="57150">
                <a:solidFill>
                  <a:srgbClr val="4B0962"/>
                </a:solidFill>
              </a:ln>
            </p:spPr>
            <p:style>
              <a:lnRef idx="2">
                <a:schemeClr val="dk1"/>
              </a:lnRef>
              <a:fillRef idx="0">
                <a:schemeClr val="dk1"/>
              </a:fillRef>
              <a:effectRef idx="1">
                <a:schemeClr val="dk1"/>
              </a:effectRef>
              <a:fontRef idx="minor">
                <a:schemeClr val="tx1"/>
              </a:fontRef>
            </p:style>
          </p:cxnSp>
        </p:grpSp>
      </p:grpSp>
      <p:sp>
        <p:nvSpPr>
          <p:cNvPr id="15" name="TextBox 14">
            <a:extLst>
              <a:ext uri="{FF2B5EF4-FFF2-40B4-BE49-F238E27FC236}">
                <a16:creationId xmlns:a16="http://schemas.microsoft.com/office/drawing/2014/main" id="{64272F38-76FF-D62B-BF9E-717BE6D01E2B}"/>
              </a:ext>
            </a:extLst>
          </p:cNvPr>
          <p:cNvSpPr txBox="1"/>
          <p:nvPr/>
        </p:nvSpPr>
        <p:spPr>
          <a:xfrm>
            <a:off x="3288792" y="4480560"/>
            <a:ext cx="6906768" cy="646331"/>
          </a:xfrm>
          <a:prstGeom prst="rect">
            <a:avLst/>
          </a:prstGeom>
          <a:noFill/>
        </p:spPr>
        <p:txBody>
          <a:bodyPr wrap="square" rtlCol="0">
            <a:spAutoFit/>
          </a:bodyPr>
          <a:lstStyle/>
          <a:p>
            <a:pPr algn="ctr"/>
            <a:r>
              <a:rPr lang="lv-LV" sz="3600" b="1" dirty="0">
                <a:solidFill>
                  <a:srgbClr val="FF0000"/>
                </a:solidFill>
                <a:latin typeface="Arial" panose="020B0604020202020204" pitchFamily="34" charset="0"/>
                <a:cs typeface="Arial" panose="020B0604020202020204" pitchFamily="34" charset="0"/>
              </a:rPr>
              <a:t>IZTEIKUMUS NESASKAITA</a:t>
            </a:r>
          </a:p>
        </p:txBody>
      </p:sp>
    </p:spTree>
    <p:extLst>
      <p:ext uri="{BB962C8B-B14F-4D97-AF65-F5344CB8AC3E}">
        <p14:creationId xmlns:p14="http://schemas.microsoft.com/office/powerpoint/2010/main" val="40542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1386-D88D-05C1-635A-D2B97ABA542F}"/>
            </a:ext>
          </a:extLst>
        </p:cNvPr>
        <p:cNvGrpSpPr/>
        <p:nvPr/>
      </p:nvGrpSpPr>
      <p:grpSpPr>
        <a:xfrm>
          <a:off x="0" y="0"/>
          <a:ext cx="0" cy="0"/>
          <a:chOff x="0" y="0"/>
          <a:chExt cx="0" cy="0"/>
        </a:xfrm>
      </p:grpSpPr>
      <p:pic>
        <p:nvPicPr>
          <p:cNvPr id="2" name="Picture 2" descr="Cool 3D Purple Geometric Shapes Background HD Cool 3D Background Wallpapers  | HD Wallpapers | ID #72516">
            <a:extLst>
              <a:ext uri="{FF2B5EF4-FFF2-40B4-BE49-F238E27FC236}">
                <a16:creationId xmlns:a16="http://schemas.microsoft.com/office/drawing/2014/main" id="{88165BDA-C367-3393-4168-EDA5F9A992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81" b="26044"/>
          <a:stretch>
            <a:fillRect/>
          </a:stretch>
        </p:blipFill>
        <p:spPr bwMode="auto">
          <a:xfrm rot="16200000">
            <a:off x="-3003801" y="2308859"/>
            <a:ext cx="6858000" cy="22402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466851-ADA7-D933-CE07-1A24AE9C8B83}"/>
              </a:ext>
            </a:extLst>
          </p:cNvPr>
          <p:cNvSpPr txBox="1"/>
          <p:nvPr/>
        </p:nvSpPr>
        <p:spPr>
          <a:xfrm>
            <a:off x="1353312" y="347472"/>
            <a:ext cx="11356848" cy="2862322"/>
          </a:xfrm>
          <a:prstGeom prst="rect">
            <a:avLst/>
          </a:prstGeom>
          <a:noFill/>
        </p:spPr>
        <p:txBody>
          <a:bodyPr wrap="square" rtlCol="0">
            <a:spAutoFit/>
          </a:bodyPr>
          <a:lstStyle/>
          <a:p>
            <a:pPr algn="ctr"/>
            <a:r>
              <a:rPr lang="lv-LV" sz="6000" b="1" dirty="0">
                <a:solidFill>
                  <a:srgbClr val="4B0962"/>
                </a:solidFill>
                <a:latin typeface="Arial" panose="020B0604020202020204" pitchFamily="34" charset="0"/>
                <a:cs typeface="Arial" panose="020B0604020202020204" pitchFamily="34" charset="0"/>
              </a:rPr>
              <a:t>«Trīs zēni» + «divas meitenes» = «pieci bērni» =</a:t>
            </a:r>
          </a:p>
          <a:p>
            <a:r>
              <a:rPr lang="lv-LV" sz="6000" b="1" dirty="0">
                <a:solidFill>
                  <a:srgbClr val="4B0962"/>
                </a:solidFill>
                <a:latin typeface="Arial" panose="020B0604020202020204" pitchFamily="34" charset="0"/>
                <a:cs typeface="Arial" panose="020B0604020202020204" pitchFamily="34" charset="0"/>
              </a:rPr>
              <a:t>«divi zēni» + «trīs meitenes»</a:t>
            </a:r>
          </a:p>
        </p:txBody>
      </p:sp>
      <p:sp>
        <p:nvSpPr>
          <p:cNvPr id="9" name="TextBox 8">
            <a:extLst>
              <a:ext uri="{FF2B5EF4-FFF2-40B4-BE49-F238E27FC236}">
                <a16:creationId xmlns:a16="http://schemas.microsoft.com/office/drawing/2014/main" id="{8AE205E6-6B64-EAFC-9D52-356B9A7A62A5}"/>
              </a:ext>
            </a:extLst>
          </p:cNvPr>
          <p:cNvSpPr txBox="1"/>
          <p:nvPr/>
        </p:nvSpPr>
        <p:spPr>
          <a:xfrm>
            <a:off x="2093976" y="3895344"/>
            <a:ext cx="9838944" cy="1200329"/>
          </a:xfrm>
          <a:prstGeom prst="rect">
            <a:avLst/>
          </a:prstGeom>
          <a:noFill/>
        </p:spPr>
        <p:txBody>
          <a:bodyPr wrap="square" rtlCol="0">
            <a:spAutoFit/>
          </a:bodyPr>
          <a:lstStyle/>
          <a:p>
            <a:pPr algn="ctr"/>
            <a:r>
              <a:rPr lang="lv-LV" sz="3600" b="1" dirty="0">
                <a:solidFill>
                  <a:srgbClr val="FF0000"/>
                </a:solidFill>
                <a:latin typeface="Arial" panose="020B0604020202020204" pitchFamily="34" charset="0"/>
                <a:cs typeface="Arial" panose="020B0604020202020204" pitchFamily="34" charset="0"/>
              </a:rPr>
              <a:t>Pieci bērni  ne vienmēr ir divi zēni un trīs meitenes</a:t>
            </a:r>
          </a:p>
        </p:txBody>
      </p:sp>
    </p:spTree>
    <p:extLst>
      <p:ext uri="{BB962C8B-B14F-4D97-AF65-F5344CB8AC3E}">
        <p14:creationId xmlns:p14="http://schemas.microsoft.com/office/powerpoint/2010/main" val="15777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1C92E-2878-2B65-59F0-89A2170A81FE}"/>
            </a:ext>
          </a:extLst>
        </p:cNvPr>
        <p:cNvGrpSpPr/>
        <p:nvPr/>
      </p:nvGrpSpPr>
      <p:grpSpPr>
        <a:xfrm>
          <a:off x="0" y="0"/>
          <a:ext cx="0" cy="0"/>
          <a:chOff x="0" y="0"/>
          <a:chExt cx="0" cy="0"/>
        </a:xfrm>
      </p:grpSpPr>
      <p:pic>
        <p:nvPicPr>
          <p:cNvPr id="2" name="Picture 2" descr="Cool 3D Purple Geometric Shapes Background HD Cool 3D Background Wallpapers  | HD Wallpapers | ID #72516">
            <a:extLst>
              <a:ext uri="{FF2B5EF4-FFF2-40B4-BE49-F238E27FC236}">
                <a16:creationId xmlns:a16="http://schemas.microsoft.com/office/drawing/2014/main" id="{8D4E07DE-0AB6-0DFC-EE7D-F0B4A3AA2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81" b="26044"/>
          <a:stretch>
            <a:fillRect/>
          </a:stretch>
        </p:blipFill>
        <p:spPr bwMode="auto">
          <a:xfrm rot="16200000">
            <a:off x="7642859" y="2308859"/>
            <a:ext cx="6858000" cy="22402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B573D1-2D73-C188-C74A-646B6658D3AD}"/>
              </a:ext>
            </a:extLst>
          </p:cNvPr>
          <p:cNvSpPr txBox="1"/>
          <p:nvPr/>
        </p:nvSpPr>
        <p:spPr>
          <a:xfrm>
            <a:off x="978408" y="740664"/>
            <a:ext cx="7818120" cy="1107996"/>
          </a:xfrm>
          <a:prstGeom prst="rect">
            <a:avLst/>
          </a:prstGeom>
          <a:noFill/>
        </p:spPr>
        <p:txBody>
          <a:bodyPr wrap="square" rtlCol="0">
            <a:spAutoFit/>
          </a:bodyPr>
          <a:lstStyle/>
          <a:p>
            <a:r>
              <a:rPr lang="lv-LV" sz="6600" b="1" dirty="0">
                <a:solidFill>
                  <a:srgbClr val="4B0962"/>
                </a:solidFill>
                <a:latin typeface="Arial" panose="020B0604020202020204" pitchFamily="34" charset="0"/>
                <a:cs typeface="Arial" panose="020B0604020202020204" pitchFamily="34" charset="0"/>
              </a:rPr>
              <a:t>1 kg = 1g</a:t>
            </a:r>
          </a:p>
        </p:txBody>
      </p:sp>
      <p:grpSp>
        <p:nvGrpSpPr>
          <p:cNvPr id="14" name="Grupa 13">
            <a:extLst>
              <a:ext uri="{FF2B5EF4-FFF2-40B4-BE49-F238E27FC236}">
                <a16:creationId xmlns:a16="http://schemas.microsoft.com/office/drawing/2014/main" id="{8D1DD9E0-091B-1D54-0C63-AC219D451ADC}"/>
              </a:ext>
            </a:extLst>
          </p:cNvPr>
          <p:cNvGrpSpPr/>
          <p:nvPr/>
        </p:nvGrpSpPr>
        <p:grpSpPr>
          <a:xfrm>
            <a:off x="1071371" y="2274838"/>
            <a:ext cx="8302752" cy="2308324"/>
            <a:chOff x="1216152" y="2274838"/>
            <a:chExt cx="8302752" cy="2308324"/>
          </a:xfrm>
        </p:grpSpPr>
        <p:sp>
          <p:nvSpPr>
            <p:cNvPr id="4" name="TextBox 3">
              <a:extLst>
                <a:ext uri="{FF2B5EF4-FFF2-40B4-BE49-F238E27FC236}">
                  <a16:creationId xmlns:a16="http://schemas.microsoft.com/office/drawing/2014/main" id="{6274A6FE-8401-3E3F-3D4F-36F913DBE940}"/>
                </a:ext>
              </a:extLst>
            </p:cNvPr>
            <p:cNvSpPr txBox="1"/>
            <p:nvPr/>
          </p:nvSpPr>
          <p:spPr>
            <a:xfrm>
              <a:off x="1216152" y="2274838"/>
              <a:ext cx="8302752" cy="2308324"/>
            </a:xfrm>
            <a:prstGeom prst="rect">
              <a:avLst/>
            </a:prstGeom>
            <a:noFill/>
          </p:spPr>
          <p:txBody>
            <a:bodyPr wrap="square" rtlCol="0">
              <a:spAutoFit/>
            </a:bodyPr>
            <a:lstStyle/>
            <a:p>
              <a:r>
                <a:rPr lang="lv-LV" sz="3600" b="1" dirty="0">
                  <a:solidFill>
                    <a:srgbClr val="4B0962"/>
                  </a:solidFill>
                  <a:latin typeface="Arial" panose="020B0604020202020204" pitchFamily="34" charset="0"/>
                  <a:cs typeface="Arial" panose="020B0604020202020204" pitchFamily="34" charset="0"/>
                </a:rPr>
                <a:t>2 kg = 2000 g</a:t>
              </a:r>
            </a:p>
            <a:p>
              <a:r>
                <a:rPr lang="lv-LV" sz="3600" b="1" dirty="0">
                  <a:solidFill>
                    <a:srgbClr val="4B0962"/>
                  </a:solidFill>
                  <a:latin typeface="Arial" panose="020B0604020202020204" pitchFamily="34" charset="0"/>
                  <a:cs typeface="Arial" panose="020B0604020202020204" pitchFamily="34" charset="0"/>
                </a:rPr>
                <a:t>3 kg = 3000 g</a:t>
              </a:r>
            </a:p>
            <a:p>
              <a:r>
                <a:rPr lang="lv-LV" sz="3600" b="1" dirty="0">
                  <a:solidFill>
                    <a:srgbClr val="4B0962"/>
                  </a:solidFill>
                  <a:latin typeface="Arial" panose="020B0604020202020204" pitchFamily="34" charset="0"/>
                  <a:cs typeface="Arial" panose="020B0604020202020204" pitchFamily="34" charset="0"/>
                </a:rPr>
                <a:t>2		2</a:t>
              </a:r>
            </a:p>
            <a:p>
              <a:r>
                <a:rPr lang="lv-LV" sz="3600" b="1" dirty="0">
                  <a:solidFill>
                    <a:srgbClr val="4B0962"/>
                  </a:solidFill>
                  <a:latin typeface="Arial" panose="020B0604020202020204" pitchFamily="34" charset="0"/>
                  <a:cs typeface="Arial" panose="020B0604020202020204" pitchFamily="34" charset="0"/>
                </a:rPr>
                <a:t>3</a:t>
              </a:r>
            </a:p>
          </p:txBody>
        </p:sp>
        <p:sp>
          <p:nvSpPr>
            <p:cNvPr id="5" name="TextBox 4">
              <a:extLst>
                <a:ext uri="{FF2B5EF4-FFF2-40B4-BE49-F238E27FC236}">
                  <a16:creationId xmlns:a16="http://schemas.microsoft.com/office/drawing/2014/main" id="{7F93C2C3-C72F-2B6D-B2C8-4E1F179FE5A6}"/>
                </a:ext>
              </a:extLst>
            </p:cNvPr>
            <p:cNvSpPr txBox="1"/>
            <p:nvPr/>
          </p:nvSpPr>
          <p:spPr>
            <a:xfrm>
              <a:off x="1645920" y="3646670"/>
              <a:ext cx="692655" cy="646331"/>
            </a:xfrm>
            <a:prstGeom prst="rect">
              <a:avLst/>
            </a:prstGeom>
            <a:noFill/>
          </p:spPr>
          <p:txBody>
            <a:bodyPr wrap="square" rtlCol="0">
              <a:spAutoFit/>
            </a:bodyPr>
            <a:lstStyle/>
            <a:p>
              <a:r>
                <a:rPr lang="lv-LV" sz="3600" b="1" dirty="0">
                  <a:solidFill>
                    <a:srgbClr val="4B0962"/>
                  </a:solidFill>
                </a:rPr>
                <a:t>kg</a:t>
              </a:r>
            </a:p>
          </p:txBody>
        </p:sp>
        <p:sp>
          <p:nvSpPr>
            <p:cNvPr id="6" name="TextBox 5">
              <a:extLst>
                <a:ext uri="{FF2B5EF4-FFF2-40B4-BE49-F238E27FC236}">
                  <a16:creationId xmlns:a16="http://schemas.microsoft.com/office/drawing/2014/main" id="{7DBE0D07-83FD-C598-D78F-AE81F0E7141D}"/>
                </a:ext>
              </a:extLst>
            </p:cNvPr>
            <p:cNvSpPr txBox="1"/>
            <p:nvPr/>
          </p:nvSpPr>
          <p:spPr>
            <a:xfrm>
              <a:off x="2338575" y="3646669"/>
              <a:ext cx="557784" cy="646331"/>
            </a:xfrm>
            <a:prstGeom prst="rect">
              <a:avLst/>
            </a:prstGeom>
            <a:noFill/>
          </p:spPr>
          <p:txBody>
            <a:bodyPr wrap="square" rtlCol="0">
              <a:spAutoFit/>
            </a:bodyPr>
            <a:lstStyle/>
            <a:p>
              <a:r>
                <a:rPr lang="lv-LV" sz="3600" b="1" dirty="0">
                  <a:solidFill>
                    <a:srgbClr val="4B0962"/>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E7429271-5F88-6697-20EB-2F35C91BC417}"/>
                </a:ext>
              </a:extLst>
            </p:cNvPr>
            <p:cNvSpPr txBox="1"/>
            <p:nvPr/>
          </p:nvSpPr>
          <p:spPr>
            <a:xfrm>
              <a:off x="3031230" y="3856982"/>
              <a:ext cx="557784" cy="646331"/>
            </a:xfrm>
            <a:prstGeom prst="rect">
              <a:avLst/>
            </a:prstGeom>
            <a:noFill/>
          </p:spPr>
          <p:txBody>
            <a:bodyPr wrap="square" rtlCol="0">
              <a:spAutoFit/>
            </a:bodyPr>
            <a:lstStyle/>
            <a:p>
              <a:r>
                <a:rPr lang="lv-LV" sz="3600" b="1" dirty="0">
                  <a:solidFill>
                    <a:srgbClr val="4B0962"/>
                  </a:solidFill>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11E4ADD-B252-B355-C80E-53FDAA27E37C}"/>
                </a:ext>
              </a:extLst>
            </p:cNvPr>
            <p:cNvSpPr txBox="1"/>
            <p:nvPr/>
          </p:nvSpPr>
          <p:spPr>
            <a:xfrm>
              <a:off x="3451854" y="3646668"/>
              <a:ext cx="557784" cy="646331"/>
            </a:xfrm>
            <a:prstGeom prst="rect">
              <a:avLst/>
            </a:prstGeom>
            <a:noFill/>
          </p:spPr>
          <p:txBody>
            <a:bodyPr wrap="square" rtlCol="0">
              <a:spAutoFit/>
            </a:bodyPr>
            <a:lstStyle/>
            <a:p>
              <a:r>
                <a:rPr lang="lv-LV" sz="3600" b="1" dirty="0">
                  <a:solidFill>
                    <a:srgbClr val="4B0962"/>
                  </a:solidFill>
                  <a:latin typeface="Arial" panose="020B0604020202020204" pitchFamily="34" charset="0"/>
                  <a:cs typeface="Arial" panose="020B0604020202020204" pitchFamily="34" charset="0"/>
                </a:rPr>
                <a:t>g</a:t>
              </a:r>
            </a:p>
          </p:txBody>
        </p:sp>
        <p:cxnSp>
          <p:nvCxnSpPr>
            <p:cNvPr id="10" name="Taisns savienotājs 9">
              <a:extLst>
                <a:ext uri="{FF2B5EF4-FFF2-40B4-BE49-F238E27FC236}">
                  <a16:creationId xmlns:a16="http://schemas.microsoft.com/office/drawing/2014/main" id="{E5D0A25E-99B0-A908-6377-A444DA7A763C}"/>
                </a:ext>
              </a:extLst>
            </p:cNvPr>
            <p:cNvCxnSpPr>
              <a:cxnSpLocks/>
            </p:cNvCxnSpPr>
            <p:nvPr/>
          </p:nvCxnSpPr>
          <p:spPr>
            <a:xfrm>
              <a:off x="1316736" y="3969834"/>
              <a:ext cx="338328" cy="2"/>
            </a:xfrm>
            <a:prstGeom prst="line">
              <a:avLst/>
            </a:prstGeom>
            <a:ln w="38100">
              <a:solidFill>
                <a:srgbClr val="4B0962"/>
              </a:solidFill>
            </a:ln>
          </p:spPr>
          <p:style>
            <a:lnRef idx="2">
              <a:schemeClr val="dk1"/>
            </a:lnRef>
            <a:fillRef idx="0">
              <a:schemeClr val="dk1"/>
            </a:fillRef>
            <a:effectRef idx="1">
              <a:schemeClr val="dk1"/>
            </a:effectRef>
            <a:fontRef idx="minor">
              <a:schemeClr val="tx1"/>
            </a:fontRef>
          </p:style>
        </p:cxnSp>
        <p:cxnSp>
          <p:nvCxnSpPr>
            <p:cNvPr id="12" name="Taisns savienotājs 11">
              <a:extLst>
                <a:ext uri="{FF2B5EF4-FFF2-40B4-BE49-F238E27FC236}">
                  <a16:creationId xmlns:a16="http://schemas.microsoft.com/office/drawing/2014/main" id="{24270400-B575-5AD1-F386-F18725BF4BA5}"/>
                </a:ext>
              </a:extLst>
            </p:cNvPr>
            <p:cNvCxnSpPr>
              <a:cxnSpLocks/>
            </p:cNvCxnSpPr>
            <p:nvPr/>
          </p:nvCxnSpPr>
          <p:spPr>
            <a:xfrm>
              <a:off x="3040374" y="3969833"/>
              <a:ext cx="420624" cy="1"/>
            </a:xfrm>
            <a:prstGeom prst="line">
              <a:avLst/>
            </a:prstGeom>
            <a:ln w="38100">
              <a:solidFill>
                <a:srgbClr val="4B0962"/>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ABF0D02-8807-DAB5-1323-C9E4B8DF1E04}"/>
                </a:ext>
              </a:extLst>
            </p:cNvPr>
            <p:cNvSpPr txBox="1"/>
            <p:nvPr/>
          </p:nvSpPr>
          <p:spPr>
            <a:xfrm>
              <a:off x="4672584" y="3693845"/>
              <a:ext cx="3730752" cy="646331"/>
            </a:xfrm>
            <a:prstGeom prst="rect">
              <a:avLst/>
            </a:prstGeom>
            <a:noFill/>
          </p:spPr>
          <p:txBody>
            <a:bodyPr wrap="square" rtlCol="0">
              <a:spAutoFit/>
            </a:bodyPr>
            <a:lstStyle/>
            <a:p>
              <a:r>
                <a:rPr lang="lv-LV" sz="3600" b="1" dirty="0">
                  <a:solidFill>
                    <a:srgbClr val="4B0962"/>
                  </a:solidFill>
                  <a:latin typeface="Arial" panose="020B0604020202020204" pitchFamily="34" charset="0"/>
                  <a:cs typeface="Arial" panose="020B0604020202020204" pitchFamily="34" charset="0"/>
                </a:rPr>
                <a:t>Tātad 1kg = 1g</a:t>
              </a:r>
            </a:p>
          </p:txBody>
        </p:sp>
      </p:grpSp>
      <p:sp>
        <p:nvSpPr>
          <p:cNvPr id="15" name="TextBox 14">
            <a:extLst>
              <a:ext uri="{FF2B5EF4-FFF2-40B4-BE49-F238E27FC236}">
                <a16:creationId xmlns:a16="http://schemas.microsoft.com/office/drawing/2014/main" id="{541AE9D9-9871-10AE-014E-1F449AD11F66}"/>
              </a:ext>
            </a:extLst>
          </p:cNvPr>
          <p:cNvSpPr txBox="1"/>
          <p:nvPr/>
        </p:nvSpPr>
        <p:spPr>
          <a:xfrm>
            <a:off x="1071371" y="5065776"/>
            <a:ext cx="7002781" cy="1200329"/>
          </a:xfrm>
          <a:prstGeom prst="rect">
            <a:avLst/>
          </a:prstGeom>
          <a:noFill/>
        </p:spPr>
        <p:txBody>
          <a:bodyPr wrap="square" rtlCol="0">
            <a:spAutoFit/>
          </a:bodyPr>
          <a:lstStyle/>
          <a:p>
            <a:pPr algn="ctr"/>
            <a:r>
              <a:rPr lang="lv-LV" sz="3600" b="1" dirty="0">
                <a:solidFill>
                  <a:srgbClr val="FF0000"/>
                </a:solidFill>
                <a:latin typeface="Arial" panose="020B0604020202020204" pitchFamily="34" charset="0"/>
                <a:cs typeface="Arial" panose="020B0604020202020204" pitchFamily="34" charset="0"/>
              </a:rPr>
              <a:t>IZDALOT «MASAS», TO MĒRVIENĪBAS ARĪ SAĪSINĀS</a:t>
            </a:r>
          </a:p>
        </p:txBody>
      </p:sp>
    </p:spTree>
    <p:extLst>
      <p:ext uri="{BB962C8B-B14F-4D97-AF65-F5344CB8AC3E}">
        <p14:creationId xmlns:p14="http://schemas.microsoft.com/office/powerpoint/2010/main" val="8125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ol 3D Purple Geometric Shapes Background HD Cool 3D Background Wallpapers  | HD Wallpapers | ID #72516">
            <a:extLst>
              <a:ext uri="{FF2B5EF4-FFF2-40B4-BE49-F238E27FC236}">
                <a16:creationId xmlns:a16="http://schemas.microsoft.com/office/drawing/2014/main" id="{0113B36D-DC6D-3110-3FE0-DAD8A94601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81" b="26044"/>
          <a:stretch>
            <a:fillRect/>
          </a:stretch>
        </p:blipFill>
        <p:spPr bwMode="auto">
          <a:xfrm rot="16200000">
            <a:off x="7642859" y="2308859"/>
            <a:ext cx="6858000" cy="22402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0009AC-FFC2-8742-80E7-95C0AAB505D0}"/>
              </a:ext>
            </a:extLst>
          </p:cNvPr>
          <p:cNvSpPr txBox="1"/>
          <p:nvPr/>
        </p:nvSpPr>
        <p:spPr>
          <a:xfrm>
            <a:off x="414526" y="100584"/>
            <a:ext cx="9537192" cy="1754326"/>
          </a:xfrm>
          <a:prstGeom prst="rect">
            <a:avLst/>
          </a:prstGeom>
          <a:noFill/>
        </p:spPr>
        <p:txBody>
          <a:bodyPr wrap="square" rtlCol="0">
            <a:spAutoFit/>
          </a:bodyPr>
          <a:lstStyle/>
          <a:p>
            <a:pPr algn="ctr"/>
            <a:r>
              <a:rPr lang="lv-LV" sz="5400" b="1" dirty="0">
                <a:solidFill>
                  <a:srgbClr val="4B0962"/>
                </a:solidFill>
                <a:latin typeface="Arial" panose="020B0604020202020204" pitchFamily="34" charset="0"/>
                <a:cs typeface="Arial" panose="020B0604020202020204" pitchFamily="34" charset="0"/>
              </a:rPr>
              <a:t>Divi vienādi skaitļi – dažāds rezultāts</a:t>
            </a:r>
          </a:p>
        </p:txBody>
      </p:sp>
      <p:pic>
        <p:nvPicPr>
          <p:cNvPr id="11" name="Attēls 10">
            <a:extLst>
              <a:ext uri="{FF2B5EF4-FFF2-40B4-BE49-F238E27FC236}">
                <a16:creationId xmlns:a16="http://schemas.microsoft.com/office/drawing/2014/main" id="{E7791122-5B2A-0561-78DF-0D4EE142125E}"/>
              </a:ext>
            </a:extLst>
          </p:cNvPr>
          <p:cNvPicPr>
            <a:picLocks noChangeAspect="1"/>
          </p:cNvPicPr>
          <p:nvPr/>
        </p:nvPicPr>
        <p:blipFill>
          <a:blip r:embed="rId3"/>
          <a:stretch>
            <a:fillRect/>
          </a:stretch>
        </p:blipFill>
        <p:spPr>
          <a:xfrm>
            <a:off x="206153" y="1900023"/>
            <a:ext cx="9752860" cy="4491633"/>
          </a:xfrm>
          <a:prstGeom prst="rect">
            <a:avLst/>
          </a:prstGeom>
        </p:spPr>
      </p:pic>
    </p:spTree>
    <p:extLst>
      <p:ext uri="{BB962C8B-B14F-4D97-AF65-F5344CB8AC3E}">
        <p14:creationId xmlns:p14="http://schemas.microsoft.com/office/powerpoint/2010/main" val="2298809927"/>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920</TotalTime>
  <Words>423</Words>
  <Application>Microsoft Office PowerPoint</Application>
  <PresentationFormat>Platekrāna</PresentationFormat>
  <Paragraphs>56</Paragraphs>
  <Slides>13</Slides>
  <Notes>1</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13</vt:i4>
      </vt:variant>
    </vt:vector>
  </HeadingPairs>
  <TitlesOfParts>
    <vt:vector size="17" baseType="lpstr">
      <vt:lpstr>Aptos</vt:lpstr>
      <vt:lpstr>Aptos Display</vt:lpstr>
      <vt:lpstr>Arial</vt:lpstr>
      <vt:lpstr>Office dizains</vt:lpstr>
      <vt:lpstr>Sofismu risināšanas process,  kurā satiekas apraksta kļūdas  un zīmējuma kļūdas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Sofisma spēks slēpjas nevis vārdos, bet spējā likt apšaubīt to, ko uzskatām par pašsaprotamu.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lastModifiedBy>MVG</cp:lastModifiedBy>
  <cp:revision>62</cp:revision>
  <dcterms:created xsi:type="dcterms:W3CDTF">2025-11-17T10:09:10Z</dcterms:created>
  <dcterms:modified xsi:type="dcterms:W3CDTF">2025-12-02T08:18:21Z</dcterms:modified>
</cp:coreProperties>
</file>