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256" r:id="rId2"/>
    <p:sldId id="266" r:id="rId3"/>
    <p:sldId id="267" r:id="rId4"/>
    <p:sldId id="268" r:id="rId5"/>
    <p:sldId id="269" r:id="rId6"/>
    <p:sldId id="257" r:id="rId7"/>
    <p:sldId id="258" r:id="rId8"/>
    <p:sldId id="259" r:id="rId9"/>
    <p:sldId id="270" r:id="rId10"/>
    <p:sldId id="271" r:id="rId11"/>
    <p:sldId id="272" r:id="rId12"/>
    <p:sldId id="273" r:id="rId13"/>
    <p:sldId id="260" r:id="rId14"/>
    <p:sldId id="274" r:id="rId15"/>
    <p:sldId id="276" r:id="rId16"/>
    <p:sldId id="277" r:id="rId17"/>
    <p:sldId id="262" r:id="rId18"/>
    <p:sldId id="263" r:id="rId19"/>
    <p:sldId id="264" r:id="rId20"/>
    <p:sldId id="265" r:id="rId21"/>
    <p:sldId id="278" r:id="rId22"/>
    <p:sldId id="279" r:id="rId23"/>
  </p:sldIdLst>
  <p:sldSz cx="14630400" cy="8229600"/>
  <p:notesSz cx="8229600" cy="14630400"/>
  <p:embeddedFontLst>
    <p:embeddedFont>
      <p:font typeface="Inter Light" panose="020B0604020202020204" charset="0"/>
      <p:regular r:id="rId25"/>
    </p:embeddedFont>
    <p:embeddedFont>
      <p:font typeface="Montserrat Medium" panose="00000600000000000000" pitchFamily="2" charset="-70"/>
      <p:regular r:id="rId26"/>
      <p:italic r:id="rId27"/>
    </p:embeddedFont>
  </p:embeddedFontLst>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4" autoAdjust="0"/>
    <p:restoredTop sz="94610"/>
  </p:normalViewPr>
  <p:slideViewPr>
    <p:cSldViewPr snapToGrid="0" snapToObjects="1">
      <p:cViewPr>
        <p:scale>
          <a:sx n="75" d="100"/>
          <a:sy n="75" d="100"/>
        </p:scale>
        <p:origin x="552"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147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lv-LV"/>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
        <p:nvSpPr>
          <p:cNvPr id="5" name="Taisnstūris 4">
            <a:extLst>
              <a:ext uri="{FF2B5EF4-FFF2-40B4-BE49-F238E27FC236}">
                <a16:creationId xmlns:a16="http://schemas.microsoft.com/office/drawing/2014/main" id="{66A0F30E-0916-2431-5300-F2D76E332B64}"/>
              </a:ext>
            </a:extLst>
          </p:cNvPr>
          <p:cNvSpPr/>
          <p:nvPr userDrawn="1"/>
        </p:nvSpPr>
        <p:spPr>
          <a:xfrm>
            <a:off x="12785774" y="77495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lv-LV"/>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
        <p:nvSpPr>
          <p:cNvPr id="5" name="Taisnstūris 4">
            <a:extLst>
              <a:ext uri="{FF2B5EF4-FFF2-40B4-BE49-F238E27FC236}">
                <a16:creationId xmlns:a16="http://schemas.microsoft.com/office/drawing/2014/main" id="{B9BA63F4-AC38-7E34-FF77-2DD0952BBBB6}"/>
              </a:ext>
            </a:extLst>
          </p:cNvPr>
          <p:cNvSpPr/>
          <p:nvPr userDrawn="1"/>
        </p:nvSpPr>
        <p:spPr>
          <a:xfrm>
            <a:off x="12785774" y="77495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lv-LV"/>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
        <p:nvSpPr>
          <p:cNvPr id="5" name="Taisnstūris 4">
            <a:extLst>
              <a:ext uri="{FF2B5EF4-FFF2-40B4-BE49-F238E27FC236}">
                <a16:creationId xmlns:a16="http://schemas.microsoft.com/office/drawing/2014/main" id="{F14EC793-CFC0-1EC3-AF31-B1F16F4796AE}"/>
              </a:ext>
            </a:extLst>
          </p:cNvPr>
          <p:cNvSpPr/>
          <p:nvPr userDrawn="1"/>
        </p:nvSpPr>
        <p:spPr>
          <a:xfrm>
            <a:off x="12785774" y="77495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lv-LV"/>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
        <p:nvSpPr>
          <p:cNvPr id="5" name="Taisnstūris 4">
            <a:extLst>
              <a:ext uri="{FF2B5EF4-FFF2-40B4-BE49-F238E27FC236}">
                <a16:creationId xmlns:a16="http://schemas.microsoft.com/office/drawing/2014/main" id="{46A19A52-D871-F03F-8DD5-6FBD69D11117}"/>
              </a:ext>
            </a:extLst>
          </p:cNvPr>
          <p:cNvSpPr/>
          <p:nvPr userDrawn="1"/>
        </p:nvSpPr>
        <p:spPr>
          <a:xfrm>
            <a:off x="12785774" y="77495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lv-LV"/>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
        <p:nvSpPr>
          <p:cNvPr id="5" name="Taisnstūris 4">
            <a:extLst>
              <a:ext uri="{FF2B5EF4-FFF2-40B4-BE49-F238E27FC236}">
                <a16:creationId xmlns:a16="http://schemas.microsoft.com/office/drawing/2014/main" id="{3ED1392E-08DB-BFAF-88C8-7FBF5F5A0826}"/>
              </a:ext>
            </a:extLst>
          </p:cNvPr>
          <p:cNvSpPr/>
          <p:nvPr userDrawn="1"/>
        </p:nvSpPr>
        <p:spPr>
          <a:xfrm>
            <a:off x="12785774" y="77495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lv-LV"/>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
        <p:nvSpPr>
          <p:cNvPr id="5" name="Taisnstūris 4">
            <a:extLst>
              <a:ext uri="{FF2B5EF4-FFF2-40B4-BE49-F238E27FC236}">
                <a16:creationId xmlns:a16="http://schemas.microsoft.com/office/drawing/2014/main" id="{84B47039-8CC7-8C91-A45F-586287C1B85C}"/>
              </a:ext>
            </a:extLst>
          </p:cNvPr>
          <p:cNvSpPr/>
          <p:nvPr userDrawn="1"/>
        </p:nvSpPr>
        <p:spPr>
          <a:xfrm>
            <a:off x="12785774" y="77495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lv-LV"/>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
        <p:nvSpPr>
          <p:cNvPr id="5" name="Taisnstūris 4">
            <a:extLst>
              <a:ext uri="{FF2B5EF4-FFF2-40B4-BE49-F238E27FC236}">
                <a16:creationId xmlns:a16="http://schemas.microsoft.com/office/drawing/2014/main" id="{C7F1E69D-01A8-63C6-E9BD-DF388AFD1BA6}"/>
              </a:ext>
            </a:extLst>
          </p:cNvPr>
          <p:cNvSpPr/>
          <p:nvPr userDrawn="1"/>
        </p:nvSpPr>
        <p:spPr>
          <a:xfrm>
            <a:off x="12785774" y="77495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lv-LV"/>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
        <p:nvSpPr>
          <p:cNvPr id="5" name="Taisnstūris 4">
            <a:extLst>
              <a:ext uri="{FF2B5EF4-FFF2-40B4-BE49-F238E27FC236}">
                <a16:creationId xmlns:a16="http://schemas.microsoft.com/office/drawing/2014/main" id="{73D63A02-DFA1-87E0-335F-44DF77FC729B}"/>
              </a:ext>
            </a:extLst>
          </p:cNvPr>
          <p:cNvSpPr/>
          <p:nvPr userDrawn="1"/>
        </p:nvSpPr>
        <p:spPr>
          <a:xfrm>
            <a:off x="12785774" y="77495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lv-LV"/>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
        <p:nvSpPr>
          <p:cNvPr id="5" name="Taisnstūris 4">
            <a:extLst>
              <a:ext uri="{FF2B5EF4-FFF2-40B4-BE49-F238E27FC236}">
                <a16:creationId xmlns:a16="http://schemas.microsoft.com/office/drawing/2014/main" id="{FBCBE214-51BC-79DA-5E23-EC21E8AC9755}"/>
              </a:ext>
            </a:extLst>
          </p:cNvPr>
          <p:cNvSpPr/>
          <p:nvPr userDrawn="1"/>
        </p:nvSpPr>
        <p:spPr>
          <a:xfrm>
            <a:off x="12785774" y="77495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Taisnstūris 5">
            <a:extLst>
              <a:ext uri="{FF2B5EF4-FFF2-40B4-BE49-F238E27FC236}">
                <a16:creationId xmlns:a16="http://schemas.microsoft.com/office/drawing/2014/main" id="{87D31DB5-4A62-82C1-3357-AC428EDB2297}"/>
              </a:ext>
            </a:extLst>
          </p:cNvPr>
          <p:cNvSpPr/>
          <p:nvPr userDrawn="1"/>
        </p:nvSpPr>
        <p:spPr>
          <a:xfrm>
            <a:off x="12938174" y="79019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lv-LV"/>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
        <p:nvSpPr>
          <p:cNvPr id="5" name="Taisnstūris 4">
            <a:extLst>
              <a:ext uri="{FF2B5EF4-FFF2-40B4-BE49-F238E27FC236}">
                <a16:creationId xmlns:a16="http://schemas.microsoft.com/office/drawing/2014/main" id="{D19F95B7-7AD1-0583-D19B-31CAAF76189B}"/>
              </a:ext>
            </a:extLst>
          </p:cNvPr>
          <p:cNvSpPr/>
          <p:nvPr userDrawn="1"/>
        </p:nvSpPr>
        <p:spPr>
          <a:xfrm>
            <a:off x="12785774" y="7749540"/>
            <a:ext cx="1776046" cy="411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6.wdp"/><Relationship Id="rId18" Type="http://schemas.openxmlformats.org/officeDocument/2006/relationships/image" Target="../media/image17.png"/><Relationship Id="rId3" Type="http://schemas.microsoft.com/office/2007/relationships/hdphoto" Target="../media/hdphoto1.wdp"/><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14.png"/><Relationship Id="rId17" Type="http://schemas.microsoft.com/office/2007/relationships/hdphoto" Target="../media/hdphoto8.wdp"/><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11.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13.png"/><Relationship Id="rId19" Type="http://schemas.microsoft.com/office/2007/relationships/hdphoto" Target="../media/hdphoto9.wdp"/><Relationship Id="rId4" Type="http://schemas.openxmlformats.org/officeDocument/2006/relationships/image" Target="../media/image10.png"/><Relationship Id="rId9" Type="http://schemas.microsoft.com/office/2007/relationships/hdphoto" Target="../media/hdphoto4.wdp"/><Relationship Id="rId14" Type="http://schemas.openxmlformats.org/officeDocument/2006/relationships/image" Target="../media/image15.png"/><Relationship Id="rId22"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6.xml"/><Relationship Id="rId5" Type="http://schemas.microsoft.com/office/2007/relationships/hdphoto" Target="../media/hdphoto13.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6.xml"/><Relationship Id="rId5" Type="http://schemas.microsoft.com/office/2007/relationships/hdphoto" Target="../media/hdphoto13.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c5RcI10vBzk"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76189" y="781466"/>
            <a:ext cx="7991622" cy="7181434"/>
          </a:xfrm>
          <a:prstGeom prst="rect">
            <a:avLst/>
          </a:prstGeom>
          <a:noFill/>
          <a:ln/>
        </p:spPr>
        <p:txBody>
          <a:bodyPr wrap="square" lIns="0" tIns="0" rIns="0" bIns="0" rtlCol="0" anchor="t"/>
          <a:lstStyle/>
          <a:p>
            <a:pPr marL="0" indent="0" algn="ctr">
              <a:lnSpc>
                <a:spcPct val="150000"/>
              </a:lnSpc>
              <a:buNone/>
            </a:pPr>
            <a:r>
              <a:rPr lang="en-US" sz="5400" b="1" dirty="0">
                <a:latin typeface="Montserrat Medium" pitchFamily="34" charset="0"/>
                <a:ea typeface="Montserrat Medium" pitchFamily="34" charset="-122"/>
                <a:cs typeface="Montserrat Medium" pitchFamily="34" charset="-120"/>
              </a:rPr>
              <a:t>Dziļa domāšana: ceļš uz izglītības </a:t>
            </a:r>
            <a:r>
              <a:rPr lang="en-US" sz="5400" b="1" dirty="0" err="1">
                <a:latin typeface="Montserrat Medium" pitchFamily="34" charset="0"/>
                <a:ea typeface="Montserrat Medium" pitchFamily="34" charset="-122"/>
                <a:cs typeface="Montserrat Medium" pitchFamily="34" charset="-120"/>
              </a:rPr>
              <a:t>kvalitātes</a:t>
            </a:r>
            <a:r>
              <a:rPr lang="en-US" sz="5400" b="1" dirty="0">
                <a:latin typeface="Montserrat Medium" pitchFamily="34" charset="0"/>
                <a:ea typeface="Montserrat Medium" pitchFamily="34" charset="-122"/>
                <a:cs typeface="Montserrat Medium" pitchFamily="34" charset="-120"/>
              </a:rPr>
              <a:t> </a:t>
            </a:r>
            <a:r>
              <a:rPr lang="en-US" sz="5400" b="1" dirty="0" err="1">
                <a:latin typeface="Montserrat Medium" pitchFamily="34" charset="0"/>
                <a:ea typeface="Montserrat Medium" pitchFamily="34" charset="-122"/>
                <a:cs typeface="Montserrat Medium" pitchFamily="34" charset="-120"/>
              </a:rPr>
              <a:t>paaugstināšanu</a:t>
            </a:r>
            <a:endParaRPr lang="lv-LV" sz="5400" b="1" dirty="0">
              <a:latin typeface="Montserrat Medium" pitchFamily="34" charset="0"/>
              <a:ea typeface="Montserrat Medium" pitchFamily="34" charset="-122"/>
              <a:cs typeface="Montserrat Medium" pitchFamily="34" charset="-120"/>
            </a:endParaRPr>
          </a:p>
          <a:p>
            <a:pPr marL="0" indent="0" algn="ctr">
              <a:lnSpc>
                <a:spcPct val="150000"/>
              </a:lnSpc>
              <a:buNone/>
            </a:pPr>
            <a:endParaRPr lang="lv-LV" sz="5400" dirty="0">
              <a:solidFill>
                <a:srgbClr val="74767D"/>
              </a:solidFill>
              <a:latin typeface="Montserrat Medium" pitchFamily="34" charset="0"/>
              <a:ea typeface="Montserrat Medium" pitchFamily="34" charset="-122"/>
              <a:cs typeface="Montserrat Medium" pitchFamily="34" charset="-120"/>
            </a:endParaRPr>
          </a:p>
          <a:p>
            <a:pPr marL="0" indent="0" algn="ctr">
              <a:lnSpc>
                <a:spcPct val="150000"/>
              </a:lnSpc>
              <a:buNone/>
            </a:pPr>
            <a:endParaRPr lang="lv-LV" sz="5400" dirty="0">
              <a:solidFill>
                <a:srgbClr val="74767D"/>
              </a:solidFill>
              <a:latin typeface="Montserrat Medium" pitchFamily="34" charset="0"/>
              <a:ea typeface="Montserrat Medium" pitchFamily="34" charset="-122"/>
              <a:cs typeface="Montserrat Medium" pitchFamily="34" charset="-120"/>
            </a:endParaRPr>
          </a:p>
          <a:p>
            <a:pPr marL="0" indent="0" algn="ctr">
              <a:lnSpc>
                <a:spcPct val="150000"/>
              </a:lnSpc>
              <a:buNone/>
            </a:pPr>
            <a:r>
              <a:rPr lang="lv-LV" sz="2800" dirty="0">
                <a:solidFill>
                  <a:srgbClr val="74767D"/>
                </a:solidFill>
                <a:latin typeface="Montserrat Medium" pitchFamily="34" charset="0"/>
              </a:rPr>
              <a:t>Aija Sīle, Aiva Igaune (MVĢ)</a:t>
            </a:r>
            <a:endParaRPr lang="en-US" sz="5400" dirty="0"/>
          </a:p>
        </p:txBody>
      </p:sp>
      <p:sp>
        <p:nvSpPr>
          <p:cNvPr id="4" name="Text 1"/>
          <p:cNvSpPr/>
          <p:nvPr/>
        </p:nvSpPr>
        <p:spPr>
          <a:xfrm>
            <a:off x="793790" y="4558665"/>
            <a:ext cx="7556421" cy="1270159"/>
          </a:xfrm>
          <a:prstGeom prst="rect">
            <a:avLst/>
          </a:prstGeom>
          <a:noFill/>
          <a:ln/>
        </p:spPr>
        <p:txBody>
          <a:bodyPr wrap="square" lIns="0" tIns="0" rIns="0" bIns="0" rtlCol="0" anchor="t"/>
          <a:lstStyle/>
          <a:p>
            <a:pPr marL="0" indent="0" algn="l">
              <a:lnSpc>
                <a:spcPts val="2500"/>
              </a:lnSpc>
              <a:buNone/>
            </a:pP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6EF12F-1375-EB2C-619C-0423C4A87F32}"/>
              </a:ext>
            </a:extLst>
          </p:cNvPr>
          <p:cNvSpPr txBox="1"/>
          <p:nvPr/>
        </p:nvSpPr>
        <p:spPr>
          <a:xfrm>
            <a:off x="423768" y="319123"/>
            <a:ext cx="9422653" cy="4370427"/>
          </a:xfrm>
          <a:prstGeom prst="rect">
            <a:avLst/>
          </a:prstGeom>
          <a:noFill/>
        </p:spPr>
        <p:txBody>
          <a:bodyPr wrap="square" rtlCol="0">
            <a:spAutoFit/>
          </a:bodyPr>
          <a:lstStyle/>
          <a:p>
            <a:r>
              <a:rPr lang="lv-LV" sz="3600" b="1" dirty="0"/>
              <a:t>Uzdevums par laukumiem un perimetriem:</a:t>
            </a:r>
          </a:p>
          <a:p>
            <a:endParaRPr lang="lv-LV" sz="2800" dirty="0"/>
          </a:p>
          <a:p>
            <a:pPr marL="514350" indent="-514350">
              <a:buAutoNum type="arabicPeriod"/>
            </a:pPr>
            <a:r>
              <a:rPr lang="lv-LV" sz="2800" dirty="0"/>
              <a:t>Sakārto dotos uzdevumus augošā secībā pēc grūtības pakāpes.</a:t>
            </a:r>
          </a:p>
          <a:p>
            <a:pPr marL="514350" indent="-514350">
              <a:buAutoNum type="arabicPeriod"/>
            </a:pPr>
            <a:endParaRPr lang="lv-LV" sz="2800" dirty="0"/>
          </a:p>
          <a:p>
            <a:pPr marL="514350" indent="-514350">
              <a:buAutoNum type="arabicPeriod"/>
            </a:pPr>
            <a:r>
              <a:rPr lang="lv-LV" sz="2800" dirty="0"/>
              <a:t>Ierakst, tavuprāt, atbilstošo uzdevuma dziļuma līmeni.</a:t>
            </a:r>
          </a:p>
          <a:p>
            <a:endParaRPr lang="lv-LV" sz="2800" dirty="0"/>
          </a:p>
          <a:p>
            <a:r>
              <a:rPr lang="lv-LV" sz="2800" dirty="0"/>
              <a:t>3.   Ja vari, uzraksti zināšanas un prasmes, kas nepieciešamas, lai atrisinātu konkrēto uzdevumu.</a:t>
            </a:r>
          </a:p>
          <a:p>
            <a:endParaRPr lang="lv-LV" dirty="0"/>
          </a:p>
        </p:txBody>
      </p:sp>
      <p:sp>
        <p:nvSpPr>
          <p:cNvPr id="3" name="TextBox 2">
            <a:extLst>
              <a:ext uri="{FF2B5EF4-FFF2-40B4-BE49-F238E27FC236}">
                <a16:creationId xmlns:a16="http://schemas.microsoft.com/office/drawing/2014/main" id="{3F3F0899-E508-BB4B-18C5-ADC7BF50D3C1}"/>
              </a:ext>
            </a:extLst>
          </p:cNvPr>
          <p:cNvSpPr txBox="1"/>
          <p:nvPr/>
        </p:nvSpPr>
        <p:spPr>
          <a:xfrm>
            <a:off x="10327341" y="0"/>
            <a:ext cx="4303059" cy="2246769"/>
          </a:xfrm>
          <a:prstGeom prst="rect">
            <a:avLst/>
          </a:prstGeom>
          <a:noFill/>
          <a:ln>
            <a:solidFill>
              <a:schemeClr val="accent1"/>
            </a:solidFill>
          </a:ln>
        </p:spPr>
        <p:txBody>
          <a:bodyPr wrap="square" rtlCol="0">
            <a:spAutoFit/>
          </a:bodyPr>
          <a:lstStyle/>
          <a:p>
            <a:r>
              <a:rPr lang="lv-LV" sz="2800" i="1" dirty="0">
                <a:solidFill>
                  <a:schemeClr val="accent1"/>
                </a:solidFill>
              </a:rPr>
              <a:t>ATGĀDNE</a:t>
            </a:r>
          </a:p>
          <a:p>
            <a:endParaRPr lang="lv-LV" sz="2800" dirty="0">
              <a:solidFill>
                <a:schemeClr val="accent1"/>
              </a:solidFill>
            </a:endParaRPr>
          </a:p>
          <a:p>
            <a:r>
              <a:rPr lang="lv-LV" sz="2800" dirty="0">
                <a:solidFill>
                  <a:schemeClr val="accent1"/>
                </a:solidFill>
              </a:rPr>
              <a:t>Laukums: S = a </a:t>
            </a:r>
            <a:r>
              <a:rPr lang="lv-LV" sz="2800" baseline="30000" dirty="0">
                <a:solidFill>
                  <a:schemeClr val="accent1"/>
                </a:solidFill>
              </a:rPr>
              <a:t>. </a:t>
            </a:r>
            <a:r>
              <a:rPr lang="lv-LV" sz="2800" dirty="0">
                <a:solidFill>
                  <a:schemeClr val="accent1"/>
                </a:solidFill>
              </a:rPr>
              <a:t>b</a:t>
            </a:r>
          </a:p>
          <a:p>
            <a:endParaRPr lang="lv-LV" sz="2800" dirty="0">
              <a:solidFill>
                <a:schemeClr val="accent1"/>
              </a:solidFill>
            </a:endParaRPr>
          </a:p>
          <a:p>
            <a:r>
              <a:rPr lang="lv-LV" sz="2800" dirty="0">
                <a:solidFill>
                  <a:schemeClr val="accent1"/>
                </a:solidFill>
              </a:rPr>
              <a:t>Perimetrs: P= 2</a:t>
            </a:r>
            <a:r>
              <a:rPr lang="lv-LV" sz="2800" baseline="30000" dirty="0">
                <a:solidFill>
                  <a:schemeClr val="accent1"/>
                </a:solidFill>
              </a:rPr>
              <a:t> . </a:t>
            </a:r>
            <a:r>
              <a:rPr lang="lv-LV" sz="2800" dirty="0">
                <a:solidFill>
                  <a:schemeClr val="accent1"/>
                </a:solidFill>
              </a:rPr>
              <a:t>a + 2 </a:t>
            </a:r>
            <a:r>
              <a:rPr lang="lv-LV" sz="2800" baseline="30000" dirty="0">
                <a:solidFill>
                  <a:schemeClr val="accent1"/>
                </a:solidFill>
              </a:rPr>
              <a:t>.</a:t>
            </a:r>
            <a:r>
              <a:rPr lang="lv-LV" sz="2800" dirty="0">
                <a:solidFill>
                  <a:schemeClr val="accent1"/>
                </a:solidFill>
              </a:rPr>
              <a:t> b</a:t>
            </a:r>
          </a:p>
        </p:txBody>
      </p:sp>
      <p:sp>
        <p:nvSpPr>
          <p:cNvPr id="4" name="Taisnstūris 3">
            <a:extLst>
              <a:ext uri="{FF2B5EF4-FFF2-40B4-BE49-F238E27FC236}">
                <a16:creationId xmlns:a16="http://schemas.microsoft.com/office/drawing/2014/main" id="{5A9F2693-09A8-0750-8E6F-1B11D477D76A}"/>
              </a:ext>
            </a:extLst>
          </p:cNvPr>
          <p:cNvSpPr/>
          <p:nvPr/>
        </p:nvSpPr>
        <p:spPr>
          <a:xfrm>
            <a:off x="13152343" y="61329"/>
            <a:ext cx="1332752" cy="88492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lv-LV"/>
          </a:p>
        </p:txBody>
      </p:sp>
      <p:sp>
        <p:nvSpPr>
          <p:cNvPr id="6" name="TextBox 5">
            <a:extLst>
              <a:ext uri="{FF2B5EF4-FFF2-40B4-BE49-F238E27FC236}">
                <a16:creationId xmlns:a16="http://schemas.microsoft.com/office/drawing/2014/main" id="{2C573F9A-BC4D-2685-7C5F-A45FA417F927}"/>
              </a:ext>
            </a:extLst>
          </p:cNvPr>
          <p:cNvSpPr txBox="1"/>
          <p:nvPr/>
        </p:nvSpPr>
        <p:spPr>
          <a:xfrm>
            <a:off x="686547" y="5262751"/>
            <a:ext cx="13943853" cy="2709075"/>
          </a:xfrm>
          <a:prstGeom prst="rect">
            <a:avLst/>
          </a:prstGeom>
          <a:noFill/>
        </p:spPr>
        <p:txBody>
          <a:bodyPr wrap="square">
            <a:spAutoFit/>
          </a:bodyPr>
          <a:lstStyle/>
          <a:p>
            <a:pPr marL="342900" lvl="0" indent="-342900" algn="just">
              <a:lnSpc>
                <a:spcPct val="115000"/>
              </a:lnSpc>
              <a:spcAft>
                <a:spcPts val="1000"/>
              </a:spcAft>
              <a:buFont typeface="+mj-lt"/>
              <a:buAutoNum type="arabicPeriod"/>
            </a:pPr>
            <a:r>
              <a:rPr lang="lv-LV"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līmenis – Faktu zināšana. Var risināt mehāniski.</a:t>
            </a:r>
          </a:p>
          <a:p>
            <a:pPr marL="342900" lvl="0" indent="-342900" algn="just">
              <a:lnSpc>
                <a:spcPct val="115000"/>
              </a:lnSpc>
              <a:spcAft>
                <a:spcPts val="1000"/>
              </a:spcAft>
              <a:buFont typeface="+mj-lt"/>
              <a:buAutoNum type="arabicPeriod"/>
            </a:pPr>
            <a:r>
              <a:rPr lang="lv-LV"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līmenis – Risina ar izpratni, risina dažādi, piedāvā vairākus variantus. </a:t>
            </a:r>
          </a:p>
          <a:p>
            <a:pPr marL="342900" lvl="0" indent="-342900" algn="just">
              <a:lnSpc>
                <a:spcPct val="115000"/>
              </a:lnSpc>
              <a:spcAft>
                <a:spcPts val="1000"/>
              </a:spcAft>
              <a:buFont typeface="+mj-lt"/>
              <a:buAutoNum type="arabicPeriod"/>
            </a:pPr>
            <a:r>
              <a:rPr lang="lv-LV"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līmenis – Matemātiski modelē, analizē, pamato.</a:t>
            </a:r>
          </a:p>
          <a:p>
            <a:pPr marL="342900" lvl="0" indent="-342900" algn="just">
              <a:lnSpc>
                <a:spcPct val="115000"/>
              </a:lnSpc>
              <a:spcAft>
                <a:spcPts val="1000"/>
              </a:spcAft>
              <a:buFont typeface="+mj-lt"/>
              <a:buAutoNum type="arabicPeriod"/>
            </a:pPr>
            <a:r>
              <a:rPr lang="lv-LV"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līmenis – Analizē, sintezē, pamato, vispārina  +  paskaidro kāpēc tā ir vai tā nav. </a:t>
            </a:r>
          </a:p>
        </p:txBody>
      </p:sp>
      <p:sp>
        <p:nvSpPr>
          <p:cNvPr id="5" name="TextBox 4">
            <a:extLst>
              <a:ext uri="{FF2B5EF4-FFF2-40B4-BE49-F238E27FC236}">
                <a16:creationId xmlns:a16="http://schemas.microsoft.com/office/drawing/2014/main" id="{22785C31-7850-0301-D7A4-4BCB6861F56F}"/>
              </a:ext>
            </a:extLst>
          </p:cNvPr>
          <p:cNvSpPr txBox="1"/>
          <p:nvPr/>
        </p:nvSpPr>
        <p:spPr>
          <a:xfrm>
            <a:off x="13117978" y="319123"/>
            <a:ext cx="228600" cy="369332"/>
          </a:xfrm>
          <a:prstGeom prst="rect">
            <a:avLst/>
          </a:prstGeom>
          <a:noFill/>
        </p:spPr>
        <p:txBody>
          <a:bodyPr wrap="square" rtlCol="0">
            <a:spAutoFit/>
          </a:bodyPr>
          <a:lstStyle/>
          <a:p>
            <a:r>
              <a:rPr lang="lv-LV" dirty="0">
                <a:solidFill>
                  <a:schemeClr val="accent1"/>
                </a:solidFill>
              </a:rPr>
              <a:t>a</a:t>
            </a:r>
          </a:p>
        </p:txBody>
      </p:sp>
      <p:sp>
        <p:nvSpPr>
          <p:cNvPr id="7" name="TextBox 6">
            <a:extLst>
              <a:ext uri="{FF2B5EF4-FFF2-40B4-BE49-F238E27FC236}">
                <a16:creationId xmlns:a16="http://schemas.microsoft.com/office/drawing/2014/main" id="{C5E595D9-B56A-71E9-A1E7-8139ABF969C1}"/>
              </a:ext>
            </a:extLst>
          </p:cNvPr>
          <p:cNvSpPr txBox="1"/>
          <p:nvPr/>
        </p:nvSpPr>
        <p:spPr>
          <a:xfrm>
            <a:off x="13704419" y="634297"/>
            <a:ext cx="228600" cy="369332"/>
          </a:xfrm>
          <a:prstGeom prst="rect">
            <a:avLst/>
          </a:prstGeom>
          <a:noFill/>
        </p:spPr>
        <p:txBody>
          <a:bodyPr wrap="square" rtlCol="0">
            <a:spAutoFit/>
          </a:bodyPr>
          <a:lstStyle/>
          <a:p>
            <a:r>
              <a:rPr lang="lv-LV" dirty="0">
                <a:solidFill>
                  <a:schemeClr val="accent1"/>
                </a:solidFill>
              </a:rPr>
              <a:t>b</a:t>
            </a:r>
          </a:p>
        </p:txBody>
      </p:sp>
    </p:spTree>
    <p:extLst>
      <p:ext uri="{BB962C8B-B14F-4D97-AF65-F5344CB8AC3E}">
        <p14:creationId xmlns:p14="http://schemas.microsoft.com/office/powerpoint/2010/main" val="2447091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ttēls 4">
            <a:extLst>
              <a:ext uri="{FF2B5EF4-FFF2-40B4-BE49-F238E27FC236}">
                <a16:creationId xmlns:a16="http://schemas.microsoft.com/office/drawing/2014/main" id="{B43E122A-4918-EC17-5560-448F8D4B0F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85672" y="167402"/>
            <a:ext cx="4058216" cy="724001"/>
          </a:xfrm>
          <a:prstGeom prst="rect">
            <a:avLst/>
          </a:prstGeom>
        </p:spPr>
      </p:pic>
      <p:pic>
        <p:nvPicPr>
          <p:cNvPr id="7" name="Attēls 6">
            <a:extLst>
              <a:ext uri="{FF2B5EF4-FFF2-40B4-BE49-F238E27FC236}">
                <a16:creationId xmlns:a16="http://schemas.microsoft.com/office/drawing/2014/main" id="{275BF72B-50FD-CDB5-A6AB-3EF14240001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88826" y="1014142"/>
            <a:ext cx="4086795" cy="362001"/>
          </a:xfrm>
          <a:prstGeom prst="rect">
            <a:avLst/>
          </a:prstGeom>
        </p:spPr>
      </p:pic>
      <p:pic>
        <p:nvPicPr>
          <p:cNvPr id="9" name="Attēls 8">
            <a:extLst>
              <a:ext uri="{FF2B5EF4-FFF2-40B4-BE49-F238E27FC236}">
                <a16:creationId xmlns:a16="http://schemas.microsoft.com/office/drawing/2014/main" id="{71A6FC82-C325-B350-55A6-CF507E7FEE7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84066" y="1500043"/>
            <a:ext cx="4182059" cy="362001"/>
          </a:xfrm>
          <a:prstGeom prst="rect">
            <a:avLst/>
          </a:prstGeom>
        </p:spPr>
      </p:pic>
      <p:pic>
        <p:nvPicPr>
          <p:cNvPr id="11" name="Attēls 10">
            <a:extLst>
              <a:ext uri="{FF2B5EF4-FFF2-40B4-BE49-F238E27FC236}">
                <a16:creationId xmlns:a16="http://schemas.microsoft.com/office/drawing/2014/main" id="{F62D5249-B375-9086-AA8F-DFE75164019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272960" y="2023496"/>
            <a:ext cx="4134427" cy="495369"/>
          </a:xfrm>
          <a:prstGeom prst="rect">
            <a:avLst/>
          </a:prstGeom>
        </p:spPr>
      </p:pic>
      <p:pic>
        <p:nvPicPr>
          <p:cNvPr id="13" name="Attēls 12">
            <a:extLst>
              <a:ext uri="{FF2B5EF4-FFF2-40B4-BE49-F238E27FC236}">
                <a16:creationId xmlns:a16="http://schemas.microsoft.com/office/drawing/2014/main" id="{3FE29244-6E1F-EB5B-4868-4EB1D68CF2A0}"/>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284066" y="2659691"/>
            <a:ext cx="4258269" cy="381053"/>
          </a:xfrm>
          <a:prstGeom prst="rect">
            <a:avLst/>
          </a:prstGeom>
        </p:spPr>
      </p:pic>
      <p:pic>
        <p:nvPicPr>
          <p:cNvPr id="15" name="Attēls 14">
            <a:extLst>
              <a:ext uri="{FF2B5EF4-FFF2-40B4-BE49-F238E27FC236}">
                <a16:creationId xmlns:a16="http://schemas.microsoft.com/office/drawing/2014/main" id="{D504522C-B1B3-8CCC-A896-55F9E6C250CC}"/>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285672" y="3163483"/>
            <a:ext cx="4258269" cy="676369"/>
          </a:xfrm>
          <a:prstGeom prst="rect">
            <a:avLst/>
          </a:prstGeom>
        </p:spPr>
      </p:pic>
      <p:pic>
        <p:nvPicPr>
          <p:cNvPr id="17" name="Attēls 16">
            <a:extLst>
              <a:ext uri="{FF2B5EF4-FFF2-40B4-BE49-F238E27FC236}">
                <a16:creationId xmlns:a16="http://schemas.microsoft.com/office/drawing/2014/main" id="{41168014-213A-0060-C0BD-E931745B92BB}"/>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311065" y="4024582"/>
            <a:ext cx="4096322" cy="876422"/>
          </a:xfrm>
          <a:prstGeom prst="rect">
            <a:avLst/>
          </a:prstGeom>
        </p:spPr>
      </p:pic>
      <p:pic>
        <p:nvPicPr>
          <p:cNvPr id="19" name="Attēls 18">
            <a:extLst>
              <a:ext uri="{FF2B5EF4-FFF2-40B4-BE49-F238E27FC236}">
                <a16:creationId xmlns:a16="http://schemas.microsoft.com/office/drawing/2014/main" id="{BD8A97FF-679E-E049-0126-2E3748410519}"/>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Layer>
                </a14:imgProps>
              </a:ext>
            </a:extLst>
          </a:blip>
          <a:stretch>
            <a:fillRect/>
          </a:stretch>
        </p:blipFill>
        <p:spPr>
          <a:xfrm>
            <a:off x="315829" y="5041830"/>
            <a:ext cx="4172532" cy="543001"/>
          </a:xfrm>
          <a:prstGeom prst="rect">
            <a:avLst/>
          </a:prstGeom>
        </p:spPr>
      </p:pic>
      <p:pic>
        <p:nvPicPr>
          <p:cNvPr id="21" name="Attēls 20">
            <a:extLst>
              <a:ext uri="{FF2B5EF4-FFF2-40B4-BE49-F238E27FC236}">
                <a16:creationId xmlns:a16="http://schemas.microsoft.com/office/drawing/2014/main" id="{83C3ECA0-B139-A145-F264-32A53A26BD52}"/>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Layer>
                </a14:imgProps>
              </a:ext>
            </a:extLst>
          </a:blip>
          <a:stretch>
            <a:fillRect/>
          </a:stretch>
        </p:blipFill>
        <p:spPr>
          <a:xfrm>
            <a:off x="315829" y="5719278"/>
            <a:ext cx="4032791" cy="1344264"/>
          </a:xfrm>
          <a:prstGeom prst="rect">
            <a:avLst/>
          </a:prstGeom>
        </p:spPr>
      </p:pic>
      <p:pic>
        <p:nvPicPr>
          <p:cNvPr id="23" name="Attēls 22">
            <a:extLst>
              <a:ext uri="{FF2B5EF4-FFF2-40B4-BE49-F238E27FC236}">
                <a16:creationId xmlns:a16="http://schemas.microsoft.com/office/drawing/2014/main" id="{EB313098-592D-829F-9D92-002752C6F80A}"/>
              </a:ext>
            </a:extLst>
          </p:cNvPr>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Layer>
                </a14:imgProps>
              </a:ext>
            </a:extLst>
          </a:blip>
          <a:stretch>
            <a:fillRect/>
          </a:stretch>
        </p:blipFill>
        <p:spPr>
          <a:xfrm>
            <a:off x="342829" y="7238127"/>
            <a:ext cx="4267796" cy="362001"/>
          </a:xfrm>
          <a:prstGeom prst="rect">
            <a:avLst/>
          </a:prstGeom>
        </p:spPr>
      </p:pic>
      <p:pic>
        <p:nvPicPr>
          <p:cNvPr id="25" name="Attēls 24">
            <a:extLst>
              <a:ext uri="{FF2B5EF4-FFF2-40B4-BE49-F238E27FC236}">
                <a16:creationId xmlns:a16="http://schemas.microsoft.com/office/drawing/2014/main" id="{F0CE3D86-AEB6-779B-F23A-B7F231E63520}"/>
              </a:ext>
            </a:extLst>
          </p:cNvPr>
          <p:cNvPicPr>
            <a:picLocks noChangeAspect="1"/>
          </p:cNvPicPr>
          <p:nvPr/>
        </p:nvPicPr>
        <p:blipFill>
          <a:blip r:embed="rId22">
            <a:extLst>
              <a:ext uri="{BEBA8EAE-BF5A-486C-A8C5-ECC9F3942E4B}">
                <a14:imgProps xmlns:a14="http://schemas.microsoft.com/office/drawing/2010/main">
                  <a14:imgLayer r:embed="rId23">
                    <a14:imgEffect>
                      <a14:sharpenSoften amount="50000"/>
                    </a14:imgEffect>
                  </a14:imgLayer>
                </a14:imgProps>
              </a:ext>
            </a:extLst>
          </a:blip>
          <a:stretch>
            <a:fillRect/>
          </a:stretch>
        </p:blipFill>
        <p:spPr>
          <a:xfrm>
            <a:off x="315829" y="7681120"/>
            <a:ext cx="4096322" cy="514422"/>
          </a:xfrm>
          <a:prstGeom prst="rect">
            <a:avLst/>
          </a:prstGeom>
        </p:spPr>
      </p:pic>
      <p:cxnSp>
        <p:nvCxnSpPr>
          <p:cNvPr id="3" name="Taisns savienotājs 2">
            <a:extLst>
              <a:ext uri="{FF2B5EF4-FFF2-40B4-BE49-F238E27FC236}">
                <a16:creationId xmlns:a16="http://schemas.microsoft.com/office/drawing/2014/main" id="{5DBAE5D3-D484-6025-2FD6-4783CADDF77B}"/>
              </a:ext>
            </a:extLst>
          </p:cNvPr>
          <p:cNvCxnSpPr/>
          <p:nvPr/>
        </p:nvCxnSpPr>
        <p:spPr>
          <a:xfrm>
            <a:off x="6007100" y="167402"/>
            <a:ext cx="0" cy="777092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381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7C8591DC-C10F-5203-147F-B024D25DC602}"/>
              </a:ext>
            </a:extLst>
          </p:cNvPr>
          <p:cNvSpPr/>
          <p:nvPr/>
        </p:nvSpPr>
        <p:spPr>
          <a:xfrm>
            <a:off x="160250" y="94550"/>
            <a:ext cx="7556063" cy="582930"/>
          </a:xfrm>
          <a:prstGeom prst="rect">
            <a:avLst/>
          </a:prstGeom>
          <a:noFill/>
          <a:ln/>
        </p:spPr>
        <p:txBody>
          <a:bodyPr wrap="none" lIns="0" tIns="0" rIns="0" bIns="0" rtlCol="0" anchor="t"/>
          <a:lstStyle/>
          <a:p>
            <a:pPr marL="0" indent="0" algn="l">
              <a:lnSpc>
                <a:spcPts val="4550"/>
              </a:lnSpc>
              <a:buNone/>
            </a:pPr>
            <a:r>
              <a:rPr lang="en-US" sz="3600" b="1" dirty="0">
                <a:latin typeface="Montserrat Medium" pitchFamily="34" charset="0"/>
                <a:ea typeface="Montserrat Medium" pitchFamily="34" charset="-122"/>
                <a:cs typeface="Montserrat Medium" pitchFamily="34" charset="-120"/>
              </a:rPr>
              <a:t>Uzdevums</a:t>
            </a:r>
            <a:r>
              <a:rPr lang="lv-LV" sz="3600" b="1" dirty="0">
                <a:latin typeface="Montserrat Medium" pitchFamily="34" charset="0"/>
                <a:ea typeface="Montserrat Medium" pitchFamily="34" charset="-122"/>
                <a:cs typeface="Montserrat Medium" pitchFamily="34" charset="-120"/>
              </a:rPr>
              <a:t>:</a:t>
            </a:r>
            <a:endParaRPr lang="en-US" sz="3600" b="1" dirty="0"/>
          </a:p>
        </p:txBody>
      </p:sp>
      <p:pic>
        <p:nvPicPr>
          <p:cNvPr id="3" name="Image 0" descr="preencoded.png">
            <a:extLst>
              <a:ext uri="{FF2B5EF4-FFF2-40B4-BE49-F238E27FC236}">
                <a16:creationId xmlns:a16="http://schemas.microsoft.com/office/drawing/2014/main" id="{A0B7558C-5EC0-9508-77B4-1CCD6F0746F1}"/>
              </a:ext>
            </a:extLst>
          </p:cNvPr>
          <p:cNvPicPr>
            <a:picLocks noChangeAspect="1"/>
          </p:cNvPicPr>
          <p:nvPr/>
        </p:nvPicPr>
        <p:blipFill>
          <a:blip r:embed="rId2"/>
          <a:stretch>
            <a:fillRect/>
          </a:stretch>
        </p:blipFill>
        <p:spPr>
          <a:xfrm>
            <a:off x="338050" y="3297151"/>
            <a:ext cx="2426970" cy="2426970"/>
          </a:xfrm>
          <a:prstGeom prst="rect">
            <a:avLst/>
          </a:prstGeom>
        </p:spPr>
      </p:pic>
      <p:sp>
        <p:nvSpPr>
          <p:cNvPr id="4" name="Shape 1">
            <a:extLst>
              <a:ext uri="{FF2B5EF4-FFF2-40B4-BE49-F238E27FC236}">
                <a16:creationId xmlns:a16="http://schemas.microsoft.com/office/drawing/2014/main" id="{62A5DCD8-6E4A-00CA-3E21-3D6BA2CD7EAF}"/>
              </a:ext>
            </a:extLst>
          </p:cNvPr>
          <p:cNvSpPr/>
          <p:nvPr/>
        </p:nvSpPr>
        <p:spPr>
          <a:xfrm>
            <a:off x="5653863" y="1894412"/>
            <a:ext cx="7556063" cy="1925717"/>
          </a:xfrm>
          <a:prstGeom prst="roundRect">
            <a:avLst>
              <a:gd name="adj" fmla="val 8719"/>
            </a:avLst>
          </a:prstGeom>
          <a:solidFill>
            <a:srgbClr val="D0D2E2"/>
          </a:solidFill>
          <a:ln/>
        </p:spPr>
        <p:txBody>
          <a:bodyPr/>
          <a:lstStyle/>
          <a:p>
            <a:endParaRPr lang="lv-LV"/>
          </a:p>
        </p:txBody>
      </p:sp>
      <p:sp>
        <p:nvSpPr>
          <p:cNvPr id="6" name="Text 2">
            <a:extLst>
              <a:ext uri="{FF2B5EF4-FFF2-40B4-BE49-F238E27FC236}">
                <a16:creationId xmlns:a16="http://schemas.microsoft.com/office/drawing/2014/main" id="{0AC40469-0E67-237B-8D67-FB153F725AB0}"/>
              </a:ext>
            </a:extLst>
          </p:cNvPr>
          <p:cNvSpPr/>
          <p:nvPr/>
        </p:nvSpPr>
        <p:spPr>
          <a:xfrm>
            <a:off x="6911400" y="2062058"/>
            <a:ext cx="2799993" cy="349687"/>
          </a:xfrm>
          <a:prstGeom prst="rect">
            <a:avLst/>
          </a:prstGeom>
          <a:noFill/>
          <a:ln/>
        </p:spPr>
        <p:txBody>
          <a:bodyPr wrap="none" lIns="0" tIns="0" rIns="0" bIns="0" rtlCol="0" anchor="t"/>
          <a:lstStyle/>
          <a:p>
            <a:pPr marL="0" indent="0" algn="l">
              <a:lnSpc>
                <a:spcPts val="2750"/>
              </a:lnSpc>
              <a:buNone/>
            </a:pPr>
            <a:r>
              <a:rPr lang="en-US" sz="2800" dirty="0">
                <a:solidFill>
                  <a:srgbClr val="000000"/>
                </a:solidFill>
                <a:latin typeface="Montserrat Medium" pitchFamily="34" charset="0"/>
                <a:ea typeface="Montserrat Medium" pitchFamily="34" charset="-122"/>
                <a:cs typeface="Montserrat Medium" pitchFamily="34" charset="-120"/>
              </a:rPr>
              <a:t>Uzdevuma apraksts</a:t>
            </a:r>
            <a:endParaRPr lang="en-US" sz="2800" dirty="0"/>
          </a:p>
        </p:txBody>
      </p:sp>
      <p:sp>
        <p:nvSpPr>
          <p:cNvPr id="7" name="Text 3">
            <a:extLst>
              <a:ext uri="{FF2B5EF4-FFF2-40B4-BE49-F238E27FC236}">
                <a16:creationId xmlns:a16="http://schemas.microsoft.com/office/drawing/2014/main" id="{4FE16785-82F0-08BB-C5BF-8CDFF9AE3C89}"/>
              </a:ext>
            </a:extLst>
          </p:cNvPr>
          <p:cNvSpPr/>
          <p:nvPr/>
        </p:nvSpPr>
        <p:spPr>
          <a:xfrm>
            <a:off x="5921336" y="2598105"/>
            <a:ext cx="7021116" cy="1044147"/>
          </a:xfrm>
          <a:prstGeom prst="rect">
            <a:avLst/>
          </a:prstGeom>
          <a:noFill/>
          <a:ln/>
        </p:spPr>
        <p:txBody>
          <a:bodyPr wrap="square" lIns="0" tIns="0" rIns="0" bIns="0" rtlCol="0" anchor="t"/>
          <a:lstStyle/>
          <a:p>
            <a:pPr algn="just">
              <a:lnSpc>
                <a:spcPts val="2800"/>
              </a:lnSpc>
            </a:pPr>
            <a:r>
              <a:rPr lang="lv-LV" sz="2800" dirty="0"/>
              <a:t>Vidējā gaisa temperatūra pasaulē paaugstinās par 1,5 °C. Novērots, ka daudzviet biežāk notiek gan plūdi, gan sausuma periodi</a:t>
            </a:r>
            <a:r>
              <a:rPr lang="en-US" sz="2800" dirty="0">
                <a:solidFill>
                  <a:srgbClr val="000000"/>
                </a:solidFill>
                <a:latin typeface="Inter Light" pitchFamily="34" charset="0"/>
                <a:ea typeface="Inter Light" pitchFamily="34" charset="-122"/>
                <a:cs typeface="Inter Light" pitchFamily="34" charset="-120"/>
              </a:rPr>
              <a:t>.</a:t>
            </a:r>
            <a:endParaRPr lang="en-US" sz="2800" dirty="0"/>
          </a:p>
        </p:txBody>
      </p:sp>
      <p:sp>
        <p:nvSpPr>
          <p:cNvPr id="13" name="Text 9">
            <a:extLst>
              <a:ext uri="{FF2B5EF4-FFF2-40B4-BE49-F238E27FC236}">
                <a16:creationId xmlns:a16="http://schemas.microsoft.com/office/drawing/2014/main" id="{335755B1-26B5-9ADE-5B83-CE12AF3D24D1}"/>
              </a:ext>
            </a:extLst>
          </p:cNvPr>
          <p:cNvSpPr/>
          <p:nvPr/>
        </p:nvSpPr>
        <p:spPr>
          <a:xfrm>
            <a:off x="160250" y="878469"/>
            <a:ext cx="2331839" cy="291465"/>
          </a:xfrm>
          <a:prstGeom prst="rect">
            <a:avLst/>
          </a:prstGeom>
          <a:noFill/>
          <a:ln/>
        </p:spPr>
        <p:txBody>
          <a:bodyPr wrap="none" lIns="0" tIns="0" rIns="0" bIns="0" rtlCol="0" anchor="t"/>
          <a:lstStyle/>
          <a:p>
            <a:pPr marL="0" indent="0" algn="l">
              <a:lnSpc>
                <a:spcPts val="2250"/>
              </a:lnSpc>
              <a:buNone/>
            </a:pPr>
            <a:r>
              <a:rPr lang="en-US" sz="2400" dirty="0" err="1">
                <a:latin typeface="Montserrat Medium" pitchFamily="34" charset="0"/>
                <a:ea typeface="Montserrat Medium" pitchFamily="34" charset="-122"/>
                <a:cs typeface="Montserrat Medium" pitchFamily="34" charset="-120"/>
              </a:rPr>
              <a:t>Mērķis</a:t>
            </a:r>
            <a:r>
              <a:rPr lang="lv-LV" sz="2400" dirty="0">
                <a:latin typeface="Montserrat Medium" pitchFamily="34" charset="0"/>
                <a:ea typeface="Montserrat Medium" pitchFamily="34" charset="-122"/>
                <a:cs typeface="Montserrat Medium" pitchFamily="34" charset="-120"/>
              </a:rPr>
              <a:t>:</a:t>
            </a:r>
            <a:endParaRPr lang="en-US" sz="2400" dirty="0"/>
          </a:p>
        </p:txBody>
      </p:sp>
      <p:sp>
        <p:nvSpPr>
          <p:cNvPr id="14" name="Text 10">
            <a:extLst>
              <a:ext uri="{FF2B5EF4-FFF2-40B4-BE49-F238E27FC236}">
                <a16:creationId xmlns:a16="http://schemas.microsoft.com/office/drawing/2014/main" id="{7AD990AE-0C1D-F814-65BB-5ABEFD7C6B5C}"/>
              </a:ext>
            </a:extLst>
          </p:cNvPr>
          <p:cNvSpPr/>
          <p:nvPr/>
        </p:nvSpPr>
        <p:spPr>
          <a:xfrm>
            <a:off x="155356" y="1320567"/>
            <a:ext cx="13771650" cy="593264"/>
          </a:xfrm>
          <a:prstGeom prst="rect">
            <a:avLst/>
          </a:prstGeom>
          <a:noFill/>
          <a:ln/>
        </p:spPr>
        <p:txBody>
          <a:bodyPr wrap="square" lIns="0" tIns="0" rIns="0" bIns="0" rtlCol="0" anchor="t"/>
          <a:lstStyle/>
          <a:p>
            <a:pPr marL="0" indent="0" algn="l">
              <a:lnSpc>
                <a:spcPts val="2350"/>
              </a:lnSpc>
              <a:buNone/>
            </a:pPr>
            <a:r>
              <a:rPr lang="en-US" sz="2400" dirty="0">
                <a:latin typeface="Inter Light" pitchFamily="34" charset="0"/>
                <a:ea typeface="Inter Light" pitchFamily="34" charset="-122"/>
                <a:cs typeface="Inter Light" pitchFamily="34" charset="-120"/>
              </a:rPr>
              <a:t>Attīstīt spēju salīdzināt informāciju, kritiski izvērtēt dažādus viedokļus un identificēt būtiskākos </a:t>
            </a:r>
            <a:r>
              <a:rPr lang="en-US" sz="2400" dirty="0" err="1">
                <a:latin typeface="Inter Light" pitchFamily="34" charset="0"/>
                <a:ea typeface="Inter Light" pitchFamily="34" charset="-122"/>
                <a:cs typeface="Inter Light" pitchFamily="34" charset="-120"/>
              </a:rPr>
              <a:t>aspektus</a:t>
            </a:r>
            <a:r>
              <a:rPr lang="en-US" sz="2400" dirty="0">
                <a:latin typeface="Inter Light" pitchFamily="34" charset="0"/>
                <a:ea typeface="Inter Light" pitchFamily="34" charset="-122"/>
                <a:cs typeface="Inter Light" pitchFamily="34" charset="-120"/>
              </a:rPr>
              <a:t> </a:t>
            </a:r>
            <a:r>
              <a:rPr lang="en-US" sz="2400" dirty="0" err="1">
                <a:latin typeface="Inter Light" pitchFamily="34" charset="0"/>
                <a:ea typeface="Inter Light" pitchFamily="34" charset="-122"/>
                <a:cs typeface="Inter Light" pitchFamily="34" charset="-120"/>
              </a:rPr>
              <a:t>sarežģītā</a:t>
            </a:r>
            <a:r>
              <a:rPr lang="lv-LV" sz="2400" dirty="0">
                <a:latin typeface="Inter Light" pitchFamily="34" charset="0"/>
                <a:ea typeface="Inter Light" pitchFamily="34" charset="-122"/>
                <a:cs typeface="Inter Light" pitchFamily="34" charset="-120"/>
              </a:rPr>
              <a:t>kā</a:t>
            </a:r>
            <a:r>
              <a:rPr lang="en-US" sz="2400" dirty="0">
                <a:latin typeface="Inter Light" pitchFamily="34" charset="0"/>
                <a:ea typeface="Inter Light" pitchFamily="34" charset="-122"/>
                <a:cs typeface="Inter Light" pitchFamily="34" charset="-120"/>
              </a:rPr>
              <a:t> </a:t>
            </a:r>
            <a:r>
              <a:rPr lang="lv-LV" sz="2400" dirty="0">
                <a:latin typeface="Inter Light" pitchFamily="34" charset="0"/>
                <a:ea typeface="Inter Light" pitchFamily="34" charset="-122"/>
                <a:cs typeface="Inter Light" pitchFamily="34" charset="-120"/>
              </a:rPr>
              <a:t>situācijā</a:t>
            </a:r>
            <a:r>
              <a:rPr lang="en-US" sz="2400" dirty="0">
                <a:latin typeface="Inter Light" pitchFamily="34" charset="0"/>
                <a:ea typeface="Inter Light" pitchFamily="34" charset="-122"/>
                <a:cs typeface="Inter Light" pitchFamily="34" charset="-120"/>
              </a:rPr>
              <a:t>.</a:t>
            </a:r>
            <a:endParaRPr lang="en-US" sz="2400" dirty="0"/>
          </a:p>
        </p:txBody>
      </p:sp>
      <p:sp>
        <p:nvSpPr>
          <p:cNvPr id="29" name="TextBox 28">
            <a:extLst>
              <a:ext uri="{FF2B5EF4-FFF2-40B4-BE49-F238E27FC236}">
                <a16:creationId xmlns:a16="http://schemas.microsoft.com/office/drawing/2014/main" id="{9D7AD2A9-14A3-7783-B57B-7C508AE0D14F}"/>
              </a:ext>
            </a:extLst>
          </p:cNvPr>
          <p:cNvSpPr txBox="1"/>
          <p:nvPr/>
        </p:nvSpPr>
        <p:spPr>
          <a:xfrm>
            <a:off x="3701634" y="4070828"/>
            <a:ext cx="9508291" cy="2246769"/>
          </a:xfrm>
          <a:prstGeom prst="rect">
            <a:avLst/>
          </a:prstGeom>
          <a:noFill/>
        </p:spPr>
        <p:txBody>
          <a:bodyPr wrap="square">
            <a:spAutoFit/>
          </a:bodyPr>
          <a:lstStyle/>
          <a:p>
            <a:r>
              <a:rPr lang="lv-LV" sz="2800" b="1" dirty="0"/>
              <a:t>Uzdevums:</a:t>
            </a:r>
          </a:p>
          <a:p>
            <a:pPr algn="just"/>
            <a:br>
              <a:rPr lang="lv-LV" sz="2800" dirty="0"/>
            </a:br>
            <a:r>
              <a:rPr lang="lv-LV" sz="2800" b="1" dirty="0"/>
              <a:t>Izskaidro</a:t>
            </a:r>
            <a:r>
              <a:rPr lang="lv-LV" sz="2800" dirty="0"/>
              <a:t>, kā sasilšana ietekmē ūdens apriti dabā. Izmantojot šo analīzi, </a:t>
            </a:r>
            <a:r>
              <a:rPr lang="lv-LV" sz="2800" b="1" dirty="0"/>
              <a:t>prognozē</a:t>
            </a:r>
            <a:r>
              <a:rPr lang="lv-LV" sz="2800" dirty="0"/>
              <a:t>, kādas izmaiņas var notikt Latvijas klimatā un ūdens resursos tuvākajos 30 gados.</a:t>
            </a:r>
          </a:p>
        </p:txBody>
      </p:sp>
      <p:sp>
        <p:nvSpPr>
          <p:cNvPr id="31" name="TextBox 30">
            <a:extLst>
              <a:ext uri="{FF2B5EF4-FFF2-40B4-BE49-F238E27FC236}">
                <a16:creationId xmlns:a16="http://schemas.microsoft.com/office/drawing/2014/main" id="{81DBD8CC-080A-7F7B-C6C6-C49BDE2B8682}"/>
              </a:ext>
            </a:extLst>
          </p:cNvPr>
          <p:cNvSpPr txBox="1"/>
          <p:nvPr/>
        </p:nvSpPr>
        <p:spPr>
          <a:xfrm>
            <a:off x="3812363" y="6567607"/>
            <a:ext cx="8273143" cy="1661993"/>
          </a:xfrm>
          <a:prstGeom prst="rect">
            <a:avLst/>
          </a:prstGeom>
          <a:noFill/>
        </p:spPr>
        <p:txBody>
          <a:bodyPr wrap="square">
            <a:spAutoFit/>
          </a:bodyPr>
          <a:lstStyle/>
          <a:p>
            <a:r>
              <a:rPr lang="lv-LV" sz="2800" i="1" dirty="0"/>
              <a:t>Špikeris:</a:t>
            </a:r>
          </a:p>
          <a:p>
            <a:endParaRPr lang="lv-LV" dirty="0"/>
          </a:p>
          <a:p>
            <a:r>
              <a:rPr lang="lv-LV" sz="2800" dirty="0"/>
              <a:t>iztvaikošanu, kondensāciju, nokrišņus, virszemes noteci</a:t>
            </a:r>
            <a:br>
              <a:rPr lang="lv-LV" sz="2800" dirty="0"/>
            </a:br>
            <a:endParaRPr lang="lv-LV" sz="2800" dirty="0"/>
          </a:p>
        </p:txBody>
      </p:sp>
      <p:sp>
        <p:nvSpPr>
          <p:cNvPr id="32" name="Taisnstūris 31">
            <a:extLst>
              <a:ext uri="{FF2B5EF4-FFF2-40B4-BE49-F238E27FC236}">
                <a16:creationId xmlns:a16="http://schemas.microsoft.com/office/drawing/2014/main" id="{E006B782-E9D7-7FD7-18F4-671859033222}"/>
              </a:ext>
            </a:extLst>
          </p:cNvPr>
          <p:cNvSpPr/>
          <p:nvPr/>
        </p:nvSpPr>
        <p:spPr>
          <a:xfrm>
            <a:off x="3434162" y="7398603"/>
            <a:ext cx="9508290" cy="593264"/>
          </a:xfrm>
          <a:prstGeom prst="rect">
            <a:avLst/>
          </a:prstGeom>
          <a:solidFill>
            <a:schemeClr val="accent1">
              <a:lumMod val="20000"/>
              <a:lumOff val="8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lv-LV"/>
          </a:p>
        </p:txBody>
      </p:sp>
    </p:spTree>
    <p:extLst>
      <p:ext uri="{BB962C8B-B14F-4D97-AF65-F5344CB8AC3E}">
        <p14:creationId xmlns:p14="http://schemas.microsoft.com/office/powerpoint/2010/main" val="346297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name="Slide 5">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274878" y="460324"/>
            <a:ext cx="2426970" cy="2426970"/>
          </a:xfrm>
          <a:prstGeom prst="rect">
            <a:avLst/>
          </a:prstGeom>
        </p:spPr>
      </p:pic>
      <p:sp>
        <p:nvSpPr>
          <p:cNvPr id="8" name="Text 4"/>
          <p:cNvSpPr/>
          <p:nvPr/>
        </p:nvSpPr>
        <p:spPr>
          <a:xfrm>
            <a:off x="4110515" y="3202878"/>
            <a:ext cx="5715079" cy="784144"/>
          </a:xfrm>
          <a:prstGeom prst="rect">
            <a:avLst/>
          </a:prstGeom>
          <a:noFill/>
          <a:ln/>
        </p:spPr>
        <p:txBody>
          <a:bodyPr wrap="none" lIns="0" tIns="0" rIns="0" bIns="0" rtlCol="0" anchor="t"/>
          <a:lstStyle/>
          <a:p>
            <a:pPr marL="0" indent="0" algn="l">
              <a:lnSpc>
                <a:spcPts val="2250"/>
              </a:lnSpc>
              <a:buNone/>
            </a:pPr>
            <a:r>
              <a:rPr lang="lv-LV" sz="2800" dirty="0">
                <a:latin typeface="Montserrat Medium" pitchFamily="34" charset="0"/>
                <a:ea typeface="Montserrat Medium" pitchFamily="34" charset="-122"/>
                <a:cs typeface="Montserrat Medium" pitchFamily="34" charset="-120"/>
              </a:rPr>
              <a:t>Ko sagaidām no skolēna?</a:t>
            </a:r>
            <a:endParaRPr lang="en-US" sz="2800" dirty="0"/>
          </a:p>
        </p:txBody>
      </p:sp>
      <p:sp>
        <p:nvSpPr>
          <p:cNvPr id="16" name="TextBox 15">
            <a:extLst>
              <a:ext uri="{FF2B5EF4-FFF2-40B4-BE49-F238E27FC236}">
                <a16:creationId xmlns:a16="http://schemas.microsoft.com/office/drawing/2014/main" id="{E4A8724A-78F0-34AF-9302-0AA1197F6190}"/>
              </a:ext>
            </a:extLst>
          </p:cNvPr>
          <p:cNvSpPr txBox="1"/>
          <p:nvPr/>
        </p:nvSpPr>
        <p:spPr>
          <a:xfrm>
            <a:off x="3310454" y="3946477"/>
            <a:ext cx="7315200" cy="954107"/>
          </a:xfrm>
          <a:prstGeom prst="rect">
            <a:avLst/>
          </a:prstGeom>
          <a:noFill/>
        </p:spPr>
        <p:txBody>
          <a:bodyPr wrap="square">
            <a:spAutoFit/>
          </a:bodyPr>
          <a:lstStyle/>
          <a:p>
            <a:r>
              <a:rPr lang="lv-LV" sz="2800" dirty="0"/>
              <a:t>Skolēns veido </a:t>
            </a:r>
            <a:r>
              <a:rPr lang="lv-LV" sz="2800" b="1" dirty="0"/>
              <a:t>vispārinājumu</a:t>
            </a:r>
            <a:r>
              <a:rPr lang="lv-LV" sz="2800" dirty="0"/>
              <a:t>, sasaista vairākus procesus un piemēro tos </a:t>
            </a:r>
            <a:r>
              <a:rPr lang="lv-LV" sz="2800" b="1" dirty="0"/>
              <a:t>jaunā, reālā situācijā.</a:t>
            </a:r>
            <a:endParaRPr lang="lv-LV" sz="2800" dirty="0"/>
          </a:p>
        </p:txBody>
      </p:sp>
      <p:sp>
        <p:nvSpPr>
          <p:cNvPr id="18" name="TextBox 17">
            <a:extLst>
              <a:ext uri="{FF2B5EF4-FFF2-40B4-BE49-F238E27FC236}">
                <a16:creationId xmlns:a16="http://schemas.microsoft.com/office/drawing/2014/main" id="{00FB94C4-199D-0E8D-F09E-19140FD45CF4}"/>
              </a:ext>
            </a:extLst>
          </p:cNvPr>
          <p:cNvSpPr txBox="1"/>
          <p:nvPr/>
        </p:nvSpPr>
        <p:spPr>
          <a:xfrm>
            <a:off x="533400" y="5354861"/>
            <a:ext cx="13919200" cy="2246769"/>
          </a:xfrm>
          <a:prstGeom prst="rect">
            <a:avLst/>
          </a:prstGeom>
          <a:noFill/>
        </p:spPr>
        <p:txBody>
          <a:bodyPr wrap="square">
            <a:spAutoFit/>
          </a:bodyPr>
          <a:lstStyle/>
          <a:p>
            <a:r>
              <a:rPr lang="lv-LV" sz="2800" b="1" dirty="0"/>
              <a:t>Parauga risinājums:</a:t>
            </a:r>
          </a:p>
          <a:p>
            <a:pPr marL="457200" indent="-457200">
              <a:buFont typeface="Arial" panose="020B0604020202020204" pitchFamily="34" charset="0"/>
              <a:buChar char="•"/>
            </a:pPr>
            <a:r>
              <a:rPr lang="lv-LV" sz="2800" dirty="0"/>
              <a:t>Siltāks klimats palielina iztvaikošanu, tāpēc atmosfērā ir vairāk mitruma. Tas var izraisīt intensīvākus nokrišņus un plūdus un straujāku augsnes izžūšanu sausos periodos. </a:t>
            </a:r>
          </a:p>
          <a:p>
            <a:pPr marL="457200" indent="-457200">
              <a:buFont typeface="Arial" panose="020B0604020202020204" pitchFamily="34" charset="0"/>
              <a:buChar char="•"/>
            </a:pPr>
            <a:r>
              <a:rPr lang="lv-LV" sz="2800" dirty="0"/>
              <a:t>Latvijā vasarā iespējamas biežākas stipras lietusgāzes un sausuma periodi, izmaiņas upju ūdens līmeņos, pārmaiņas ekosistēmās un lauksaimniecībā.</a:t>
            </a:r>
          </a:p>
        </p:txBody>
      </p:sp>
      <p:sp>
        <p:nvSpPr>
          <p:cNvPr id="2" name="Shape 1">
            <a:extLst>
              <a:ext uri="{FF2B5EF4-FFF2-40B4-BE49-F238E27FC236}">
                <a16:creationId xmlns:a16="http://schemas.microsoft.com/office/drawing/2014/main" id="{5BFEA4FD-D84D-1F6A-CA83-315156A57DC8}"/>
              </a:ext>
            </a:extLst>
          </p:cNvPr>
          <p:cNvSpPr/>
          <p:nvPr/>
        </p:nvSpPr>
        <p:spPr>
          <a:xfrm>
            <a:off x="5552263" y="460324"/>
            <a:ext cx="7556063" cy="1925717"/>
          </a:xfrm>
          <a:prstGeom prst="roundRect">
            <a:avLst>
              <a:gd name="adj" fmla="val 8719"/>
            </a:avLst>
          </a:prstGeom>
          <a:solidFill>
            <a:srgbClr val="D0D2E2"/>
          </a:solidFill>
          <a:ln/>
        </p:spPr>
        <p:txBody>
          <a:bodyPr/>
          <a:lstStyle/>
          <a:p>
            <a:endParaRPr lang="lv-LV"/>
          </a:p>
        </p:txBody>
      </p:sp>
      <p:sp>
        <p:nvSpPr>
          <p:cNvPr id="9" name="Text 2">
            <a:extLst>
              <a:ext uri="{FF2B5EF4-FFF2-40B4-BE49-F238E27FC236}">
                <a16:creationId xmlns:a16="http://schemas.microsoft.com/office/drawing/2014/main" id="{8F32E61C-EF4B-F531-D161-EC9E46455C8B}"/>
              </a:ext>
            </a:extLst>
          </p:cNvPr>
          <p:cNvSpPr/>
          <p:nvPr/>
        </p:nvSpPr>
        <p:spPr>
          <a:xfrm>
            <a:off x="6809800" y="627970"/>
            <a:ext cx="2799993" cy="349687"/>
          </a:xfrm>
          <a:prstGeom prst="rect">
            <a:avLst/>
          </a:prstGeom>
          <a:noFill/>
          <a:ln/>
        </p:spPr>
        <p:txBody>
          <a:bodyPr wrap="none" lIns="0" tIns="0" rIns="0" bIns="0" rtlCol="0" anchor="t"/>
          <a:lstStyle/>
          <a:p>
            <a:pPr marL="0" indent="0" algn="l">
              <a:lnSpc>
                <a:spcPts val="2750"/>
              </a:lnSpc>
              <a:buNone/>
            </a:pPr>
            <a:r>
              <a:rPr lang="en-US" sz="2800" dirty="0">
                <a:solidFill>
                  <a:srgbClr val="000000"/>
                </a:solidFill>
                <a:latin typeface="Montserrat Medium" pitchFamily="34" charset="0"/>
                <a:ea typeface="Montserrat Medium" pitchFamily="34" charset="-122"/>
                <a:cs typeface="Montserrat Medium" pitchFamily="34" charset="-120"/>
              </a:rPr>
              <a:t>Uzdevuma apraksts</a:t>
            </a:r>
            <a:endParaRPr lang="en-US" sz="2800" dirty="0"/>
          </a:p>
        </p:txBody>
      </p:sp>
      <p:sp>
        <p:nvSpPr>
          <p:cNvPr id="10" name="Text 3">
            <a:extLst>
              <a:ext uri="{FF2B5EF4-FFF2-40B4-BE49-F238E27FC236}">
                <a16:creationId xmlns:a16="http://schemas.microsoft.com/office/drawing/2014/main" id="{67C44C7F-088E-DB26-313D-E333F04C6D3B}"/>
              </a:ext>
            </a:extLst>
          </p:cNvPr>
          <p:cNvSpPr/>
          <p:nvPr/>
        </p:nvSpPr>
        <p:spPr>
          <a:xfrm>
            <a:off x="5819736" y="1164017"/>
            <a:ext cx="7021116" cy="1044147"/>
          </a:xfrm>
          <a:prstGeom prst="rect">
            <a:avLst/>
          </a:prstGeom>
          <a:noFill/>
          <a:ln/>
        </p:spPr>
        <p:txBody>
          <a:bodyPr wrap="square" lIns="0" tIns="0" rIns="0" bIns="0" rtlCol="0" anchor="t"/>
          <a:lstStyle/>
          <a:p>
            <a:pPr algn="just">
              <a:lnSpc>
                <a:spcPts val="2800"/>
              </a:lnSpc>
            </a:pPr>
            <a:r>
              <a:rPr lang="lv-LV" sz="2800" dirty="0"/>
              <a:t>Vidējā gaisa temperatūra pasaulē paaugstinās par 1,5 °C. Novērots, ka daudzviet biežāk notiek gan plūdi, gan sausuma periodi</a:t>
            </a:r>
            <a:r>
              <a:rPr lang="en-US" sz="2800" dirty="0">
                <a:solidFill>
                  <a:srgbClr val="000000"/>
                </a:solidFill>
                <a:latin typeface="Inter Light" pitchFamily="34" charset="0"/>
                <a:ea typeface="Inter Light" pitchFamily="34" charset="-122"/>
                <a:cs typeface="Inter Light" pitchFamily="34" charset="-120"/>
              </a:rPr>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D899E9DC-CE7C-3EBC-8552-55DE311A7A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49280" y="1064293"/>
            <a:ext cx="8444139" cy="4520488"/>
          </a:xfrm>
          <a:prstGeom prst="rect">
            <a:avLst/>
          </a:prstGeom>
        </p:spPr>
      </p:pic>
      <p:pic>
        <p:nvPicPr>
          <p:cNvPr id="5" name="Attēls 4">
            <a:extLst>
              <a:ext uri="{FF2B5EF4-FFF2-40B4-BE49-F238E27FC236}">
                <a16:creationId xmlns:a16="http://schemas.microsoft.com/office/drawing/2014/main" id="{FE102EFD-2A12-9811-B88E-71EA7559236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49280" y="5933494"/>
            <a:ext cx="9390493" cy="1900591"/>
          </a:xfrm>
          <a:prstGeom prst="rect">
            <a:avLst/>
          </a:prstGeom>
        </p:spPr>
      </p:pic>
      <p:sp>
        <p:nvSpPr>
          <p:cNvPr id="6" name="TextBox 5">
            <a:extLst>
              <a:ext uri="{FF2B5EF4-FFF2-40B4-BE49-F238E27FC236}">
                <a16:creationId xmlns:a16="http://schemas.microsoft.com/office/drawing/2014/main" id="{194EB42A-8D75-6AB5-C617-E53606F0BED2}"/>
              </a:ext>
            </a:extLst>
          </p:cNvPr>
          <p:cNvSpPr txBox="1"/>
          <p:nvPr/>
        </p:nvSpPr>
        <p:spPr>
          <a:xfrm>
            <a:off x="9683482" y="1170101"/>
            <a:ext cx="4697638" cy="4308872"/>
          </a:xfrm>
          <a:prstGeom prst="rect">
            <a:avLst/>
          </a:prstGeom>
          <a:noFill/>
          <a:ln>
            <a:solidFill>
              <a:schemeClr val="accent1"/>
            </a:solidFill>
          </a:ln>
        </p:spPr>
        <p:txBody>
          <a:bodyPr wrap="square" rtlCol="0">
            <a:spAutoFit/>
          </a:bodyPr>
          <a:lstStyle/>
          <a:p>
            <a:pPr marL="342900" indent="-342900">
              <a:buAutoNum type="arabicPeriod"/>
            </a:pPr>
            <a:r>
              <a:rPr lang="lv-LV" sz="3200" dirty="0">
                <a:solidFill>
                  <a:schemeClr val="accent1"/>
                </a:solidFill>
              </a:rPr>
              <a:t>Iepazīsties ar uzdevumu un jautājumiem.</a:t>
            </a:r>
          </a:p>
          <a:p>
            <a:pPr marL="342900" indent="-342900">
              <a:buAutoNum type="arabicPeriod"/>
            </a:pPr>
            <a:endParaRPr lang="lv-LV" sz="3200" dirty="0">
              <a:solidFill>
                <a:schemeClr val="accent1"/>
              </a:solidFill>
            </a:endParaRPr>
          </a:p>
          <a:p>
            <a:pPr marL="342900" indent="-342900">
              <a:buAutoNum type="arabicPeriod"/>
            </a:pPr>
            <a:r>
              <a:rPr lang="lv-LV" sz="3200" dirty="0">
                <a:solidFill>
                  <a:schemeClr val="accent1"/>
                </a:solidFill>
              </a:rPr>
              <a:t>Izvērtē katra jautājuma dziļuma līmeni.</a:t>
            </a:r>
          </a:p>
          <a:p>
            <a:pPr marL="342900" indent="-342900">
              <a:buAutoNum type="arabicPeriod"/>
            </a:pPr>
            <a:endParaRPr lang="lv-LV" sz="3200" dirty="0">
              <a:solidFill>
                <a:schemeClr val="accent1"/>
              </a:solidFill>
            </a:endParaRPr>
          </a:p>
          <a:p>
            <a:pPr marL="342900" indent="-342900">
              <a:buAutoNum type="arabicPeriod"/>
            </a:pPr>
            <a:r>
              <a:rPr lang="lv-LV" sz="3200" dirty="0">
                <a:solidFill>
                  <a:schemeClr val="accent1"/>
                </a:solidFill>
              </a:rPr>
              <a:t>Pamato 3. jautājuma dziļuma līmeņa izvēli.</a:t>
            </a:r>
          </a:p>
          <a:p>
            <a:pPr marL="342900" indent="-342900">
              <a:buAutoNum type="arabicPeriod"/>
            </a:pPr>
            <a:endParaRPr lang="lv-LV" dirty="0"/>
          </a:p>
        </p:txBody>
      </p:sp>
      <p:sp>
        <p:nvSpPr>
          <p:cNvPr id="2" name="Text 0">
            <a:extLst>
              <a:ext uri="{FF2B5EF4-FFF2-40B4-BE49-F238E27FC236}">
                <a16:creationId xmlns:a16="http://schemas.microsoft.com/office/drawing/2014/main" id="{654A1A92-4C22-F07B-2B96-B2E695C3A012}"/>
              </a:ext>
            </a:extLst>
          </p:cNvPr>
          <p:cNvSpPr/>
          <p:nvPr/>
        </p:nvSpPr>
        <p:spPr>
          <a:xfrm>
            <a:off x="160250" y="221550"/>
            <a:ext cx="7556063" cy="582930"/>
          </a:xfrm>
          <a:prstGeom prst="rect">
            <a:avLst/>
          </a:prstGeom>
          <a:noFill/>
          <a:ln/>
        </p:spPr>
        <p:txBody>
          <a:bodyPr wrap="none" lIns="0" tIns="0" rIns="0" bIns="0" rtlCol="0" anchor="t"/>
          <a:lstStyle/>
          <a:p>
            <a:pPr marL="0" indent="0" algn="l">
              <a:lnSpc>
                <a:spcPts val="4550"/>
              </a:lnSpc>
              <a:buNone/>
            </a:pPr>
            <a:r>
              <a:rPr lang="en-US" sz="3600" b="1" dirty="0">
                <a:latin typeface="Montserrat Medium" pitchFamily="34" charset="0"/>
                <a:ea typeface="Montserrat Medium" pitchFamily="34" charset="-122"/>
                <a:cs typeface="Montserrat Medium" pitchFamily="34" charset="-120"/>
              </a:rPr>
              <a:t>Uzdevums</a:t>
            </a:r>
            <a:r>
              <a:rPr lang="lv-LV" sz="3600" b="1" dirty="0">
                <a:latin typeface="Montserrat Medium" pitchFamily="34" charset="0"/>
                <a:ea typeface="Montserrat Medium" pitchFamily="34" charset="-122"/>
                <a:cs typeface="Montserrat Medium" pitchFamily="34" charset="-120"/>
              </a:rPr>
              <a:t>:</a:t>
            </a:r>
            <a:endParaRPr lang="en-US" sz="3600" b="1" dirty="0"/>
          </a:p>
        </p:txBody>
      </p:sp>
    </p:spTree>
    <p:extLst>
      <p:ext uri="{BB962C8B-B14F-4D97-AF65-F5344CB8AC3E}">
        <p14:creationId xmlns:p14="http://schemas.microsoft.com/office/powerpoint/2010/main" val="4055605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47B177-F32E-E352-2BE5-051CD150DA71}"/>
            </a:ext>
          </a:extLst>
        </p:cNvPr>
        <p:cNvGrpSpPr/>
        <p:nvPr/>
      </p:nvGrpSpPr>
      <p:grpSpPr>
        <a:xfrm>
          <a:off x="0" y="0"/>
          <a:ext cx="0" cy="0"/>
          <a:chOff x="0" y="0"/>
          <a:chExt cx="0" cy="0"/>
        </a:xfrm>
      </p:grpSpPr>
      <p:pic>
        <p:nvPicPr>
          <p:cNvPr id="3" name="Attēls 2">
            <a:extLst>
              <a:ext uri="{FF2B5EF4-FFF2-40B4-BE49-F238E27FC236}">
                <a16:creationId xmlns:a16="http://schemas.microsoft.com/office/drawing/2014/main" id="{EDC09C4B-9E83-BDEA-1144-CB3467D7E9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91492" y="3516557"/>
            <a:ext cx="9657143" cy="3914286"/>
          </a:xfrm>
          <a:prstGeom prst="rect">
            <a:avLst/>
          </a:prstGeom>
        </p:spPr>
      </p:pic>
      <p:pic>
        <p:nvPicPr>
          <p:cNvPr id="2" name="Attēls 1">
            <a:extLst>
              <a:ext uri="{FF2B5EF4-FFF2-40B4-BE49-F238E27FC236}">
                <a16:creationId xmlns:a16="http://schemas.microsoft.com/office/drawing/2014/main" id="{91F35397-E18A-35BC-84DD-B521BA8BDAF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91492" y="459794"/>
            <a:ext cx="9390493" cy="1900591"/>
          </a:xfrm>
          <a:prstGeom prst="rect">
            <a:avLst/>
          </a:prstGeom>
        </p:spPr>
      </p:pic>
    </p:spTree>
    <p:extLst>
      <p:ext uri="{BB962C8B-B14F-4D97-AF65-F5344CB8AC3E}">
        <p14:creationId xmlns:p14="http://schemas.microsoft.com/office/powerpoint/2010/main" val="3174815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9972F1E5-A58D-5201-01CB-8D91BB64DC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9695" y="750129"/>
            <a:ext cx="9409524" cy="6000000"/>
          </a:xfrm>
          <a:prstGeom prst="rect">
            <a:avLst/>
          </a:prstGeom>
        </p:spPr>
      </p:pic>
    </p:spTree>
    <p:extLst>
      <p:ext uri="{BB962C8B-B14F-4D97-AF65-F5344CB8AC3E}">
        <p14:creationId xmlns:p14="http://schemas.microsoft.com/office/powerpoint/2010/main" val="30306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910302" y="123548"/>
            <a:ext cx="5551646" cy="430411"/>
          </a:xfrm>
          <a:prstGeom prst="rect">
            <a:avLst/>
          </a:prstGeom>
          <a:noFill/>
          <a:ln/>
        </p:spPr>
        <p:txBody>
          <a:bodyPr wrap="none" lIns="0" tIns="0" rIns="0" bIns="0" rtlCol="0" anchor="t"/>
          <a:lstStyle/>
          <a:p>
            <a:pPr marL="0" indent="0" algn="l">
              <a:lnSpc>
                <a:spcPts val="3350"/>
              </a:lnSpc>
              <a:buNone/>
            </a:pPr>
            <a:r>
              <a:rPr lang="en-US" sz="3600" b="1" dirty="0">
                <a:latin typeface="Montserrat Medium" pitchFamily="34" charset="0"/>
                <a:ea typeface="Montserrat Medium" pitchFamily="34" charset="-122"/>
                <a:cs typeface="Montserrat Medium" pitchFamily="34" charset="-120"/>
              </a:rPr>
              <a:t>Uzdevums: Kritiskā domāšana</a:t>
            </a:r>
            <a:endParaRPr lang="en-US" sz="3600" b="1" dirty="0"/>
          </a:p>
        </p:txBody>
      </p:sp>
      <p:sp>
        <p:nvSpPr>
          <p:cNvPr id="4" name="Text 1"/>
          <p:cNvSpPr/>
          <p:nvPr/>
        </p:nvSpPr>
        <p:spPr>
          <a:xfrm>
            <a:off x="5910302" y="967621"/>
            <a:ext cx="3941524" cy="266144"/>
          </a:xfrm>
          <a:prstGeom prst="rect">
            <a:avLst/>
          </a:prstGeom>
          <a:noFill/>
          <a:ln/>
        </p:spPr>
        <p:txBody>
          <a:bodyPr wrap="none" lIns="0" tIns="0" rIns="0" bIns="0" rtlCol="0" anchor="t"/>
          <a:lstStyle/>
          <a:p>
            <a:pPr marL="0" indent="0" algn="l">
              <a:lnSpc>
                <a:spcPts val="2000"/>
              </a:lnSpc>
              <a:buNone/>
            </a:pPr>
            <a:r>
              <a:rPr lang="en-US" sz="2800" dirty="0">
                <a:latin typeface="Montserrat Medium" pitchFamily="34" charset="0"/>
                <a:ea typeface="Montserrat Medium" pitchFamily="34" charset="-122"/>
                <a:cs typeface="Montserrat Medium" pitchFamily="34" charset="-120"/>
              </a:rPr>
              <a:t>Uzdevuma jautājums</a:t>
            </a:r>
            <a:endParaRPr lang="en-US" sz="2800" dirty="0"/>
          </a:p>
        </p:txBody>
      </p:sp>
      <p:sp>
        <p:nvSpPr>
          <p:cNvPr id="5" name="Text 2"/>
          <p:cNvSpPr/>
          <p:nvPr/>
        </p:nvSpPr>
        <p:spPr>
          <a:xfrm>
            <a:off x="5934015" y="1328716"/>
            <a:ext cx="7835622" cy="648731"/>
          </a:xfrm>
          <a:prstGeom prst="rect">
            <a:avLst/>
          </a:prstGeom>
          <a:noFill/>
          <a:ln/>
        </p:spPr>
        <p:txBody>
          <a:bodyPr wrap="square" lIns="0" tIns="0" rIns="0" bIns="0" rtlCol="0" anchor="t"/>
          <a:lstStyle/>
          <a:p>
            <a:pPr marL="0" indent="0" algn="l">
              <a:lnSpc>
                <a:spcPts val="2100"/>
              </a:lnSpc>
              <a:buNone/>
            </a:pPr>
            <a:r>
              <a:rPr lang="en-US" dirty="0">
                <a:latin typeface="Inter Light" pitchFamily="34" charset="0"/>
                <a:ea typeface="Inter Light" pitchFamily="34" charset="-122"/>
                <a:cs typeface="Inter Light" pitchFamily="34" charset="-120"/>
              </a:rPr>
              <a:t>Novērtē, vai apgalvojums "Tehnoloģijas vienmēr uzlabo mācīšanos" ir patiess. Pamato savu viedokli ar konkrētiem argumentiem un piemēriem.</a:t>
            </a:r>
            <a:endParaRPr lang="en-US" dirty="0"/>
          </a:p>
        </p:txBody>
      </p:sp>
      <p:sp>
        <p:nvSpPr>
          <p:cNvPr id="6" name="Shape 3"/>
          <p:cNvSpPr/>
          <p:nvPr/>
        </p:nvSpPr>
        <p:spPr>
          <a:xfrm>
            <a:off x="5859780" y="797198"/>
            <a:ext cx="15240" cy="1266944"/>
          </a:xfrm>
          <a:prstGeom prst="rect">
            <a:avLst/>
          </a:prstGeom>
          <a:solidFill>
            <a:srgbClr val="C6C9DC"/>
          </a:solidFill>
          <a:ln/>
        </p:spPr>
        <p:txBody>
          <a:bodyPr/>
          <a:lstStyle/>
          <a:p>
            <a:endParaRPr lang="lv-LV"/>
          </a:p>
        </p:txBody>
      </p:sp>
      <p:pic>
        <p:nvPicPr>
          <p:cNvPr id="7" name="Image 1" descr="preencoded.png"/>
          <p:cNvPicPr>
            <a:picLocks noChangeAspect="1"/>
          </p:cNvPicPr>
          <p:nvPr/>
        </p:nvPicPr>
        <p:blipFill>
          <a:blip r:embed="rId4"/>
          <a:stretch>
            <a:fillRect/>
          </a:stretch>
        </p:blipFill>
        <p:spPr>
          <a:xfrm>
            <a:off x="6037302" y="2437567"/>
            <a:ext cx="688658" cy="1901904"/>
          </a:xfrm>
          <a:prstGeom prst="rect">
            <a:avLst/>
          </a:prstGeom>
        </p:spPr>
      </p:pic>
      <p:sp>
        <p:nvSpPr>
          <p:cNvPr id="8" name="Text 4"/>
          <p:cNvSpPr/>
          <p:nvPr/>
        </p:nvSpPr>
        <p:spPr>
          <a:xfrm>
            <a:off x="6863596" y="2485907"/>
            <a:ext cx="1721763" cy="215146"/>
          </a:xfrm>
          <a:prstGeom prst="rect">
            <a:avLst/>
          </a:prstGeom>
          <a:noFill/>
          <a:ln/>
        </p:spPr>
        <p:txBody>
          <a:bodyPr wrap="none" lIns="0" tIns="0" rIns="0" bIns="0" rtlCol="0" anchor="t"/>
          <a:lstStyle/>
          <a:p>
            <a:pPr marL="0" indent="0" algn="l">
              <a:lnSpc>
                <a:spcPts val="1650"/>
              </a:lnSpc>
              <a:buNone/>
            </a:pPr>
            <a:r>
              <a:rPr lang="en-US" sz="1350" dirty="0">
                <a:latin typeface="Montserrat Medium" pitchFamily="34" charset="0"/>
                <a:ea typeface="Montserrat Medium" pitchFamily="34" charset="-122"/>
                <a:cs typeface="Montserrat Medium" pitchFamily="34" charset="-120"/>
              </a:rPr>
              <a:t>Pozitīvie aspekti</a:t>
            </a:r>
            <a:endParaRPr lang="en-US" sz="1350" dirty="0"/>
          </a:p>
        </p:txBody>
      </p:sp>
      <p:sp>
        <p:nvSpPr>
          <p:cNvPr id="9" name="Text 5"/>
          <p:cNvSpPr/>
          <p:nvPr/>
        </p:nvSpPr>
        <p:spPr>
          <a:xfrm>
            <a:off x="6863596" y="2872978"/>
            <a:ext cx="7215902" cy="220385"/>
          </a:xfrm>
          <a:prstGeom prst="rect">
            <a:avLst/>
          </a:prstGeom>
          <a:noFill/>
          <a:ln/>
        </p:spPr>
        <p:txBody>
          <a:bodyPr wrap="none" lIns="0" tIns="0" rIns="0" bIns="0" rtlCol="0" anchor="t"/>
          <a:lstStyle/>
          <a:p>
            <a:pPr marL="0" indent="0" algn="l">
              <a:lnSpc>
                <a:spcPts val="1700"/>
              </a:lnSpc>
              <a:buNone/>
            </a:pPr>
            <a:r>
              <a:rPr lang="en-US" sz="1050" dirty="0">
                <a:latin typeface="Inter Light" pitchFamily="34" charset="0"/>
                <a:ea typeface="Inter Light" pitchFamily="34" charset="-122"/>
                <a:cs typeface="Inter Light" pitchFamily="34" charset="-120"/>
              </a:rPr>
              <a:t>Tehnoloģijas var būtiski uzlabot mācīšanos, piedāvājot:</a:t>
            </a:r>
            <a:endParaRPr lang="en-US" sz="1050" dirty="0"/>
          </a:p>
        </p:txBody>
      </p:sp>
      <p:sp>
        <p:nvSpPr>
          <p:cNvPr id="10" name="Text 6"/>
          <p:cNvSpPr/>
          <p:nvPr/>
        </p:nvSpPr>
        <p:spPr>
          <a:xfrm>
            <a:off x="6863596" y="3175992"/>
            <a:ext cx="7215902" cy="220385"/>
          </a:xfrm>
          <a:prstGeom prst="rect">
            <a:avLst/>
          </a:prstGeom>
          <a:noFill/>
          <a:ln/>
        </p:spPr>
        <p:txBody>
          <a:bodyPr wrap="none" lIns="0" tIns="0" rIns="0" bIns="0" rtlCol="0" anchor="t"/>
          <a:lstStyle/>
          <a:p>
            <a:pPr marL="342900" indent="-342900" algn="l">
              <a:lnSpc>
                <a:spcPts val="1700"/>
              </a:lnSpc>
              <a:buSzPct val="100000"/>
              <a:buChar char="•"/>
            </a:pPr>
            <a:r>
              <a:rPr lang="en-US" sz="1050" dirty="0">
                <a:latin typeface="Inter Light" pitchFamily="34" charset="0"/>
                <a:ea typeface="Inter Light" pitchFamily="34" charset="-122"/>
                <a:cs typeface="Inter Light" pitchFamily="34" charset="-120"/>
              </a:rPr>
              <a:t>Piekļuvi plašai informācijai</a:t>
            </a:r>
            <a:endParaRPr lang="en-US" sz="1050" dirty="0"/>
          </a:p>
        </p:txBody>
      </p:sp>
      <p:sp>
        <p:nvSpPr>
          <p:cNvPr id="11" name="Text 7"/>
          <p:cNvSpPr/>
          <p:nvPr/>
        </p:nvSpPr>
        <p:spPr>
          <a:xfrm>
            <a:off x="6863596" y="3444478"/>
            <a:ext cx="7215902" cy="220385"/>
          </a:xfrm>
          <a:prstGeom prst="rect">
            <a:avLst/>
          </a:prstGeom>
          <a:noFill/>
          <a:ln/>
        </p:spPr>
        <p:txBody>
          <a:bodyPr wrap="none" lIns="0" tIns="0" rIns="0" bIns="0" rtlCol="0" anchor="t"/>
          <a:lstStyle/>
          <a:p>
            <a:pPr marL="342900" indent="-342900" algn="l">
              <a:lnSpc>
                <a:spcPts val="1700"/>
              </a:lnSpc>
              <a:buSzPct val="100000"/>
              <a:buChar char="•"/>
            </a:pPr>
            <a:r>
              <a:rPr lang="en-US" sz="1050" dirty="0">
                <a:latin typeface="Inter Light" pitchFamily="34" charset="0"/>
                <a:ea typeface="Inter Light" pitchFamily="34" charset="-122"/>
                <a:cs typeface="Inter Light" pitchFamily="34" charset="-120"/>
              </a:rPr>
              <a:t>Interaktīvas mācību iespējas</a:t>
            </a:r>
            <a:endParaRPr lang="en-US" sz="1050" dirty="0"/>
          </a:p>
        </p:txBody>
      </p:sp>
      <p:sp>
        <p:nvSpPr>
          <p:cNvPr id="12" name="Text 8"/>
          <p:cNvSpPr/>
          <p:nvPr/>
        </p:nvSpPr>
        <p:spPr>
          <a:xfrm>
            <a:off x="6863596" y="3712964"/>
            <a:ext cx="7215902" cy="220385"/>
          </a:xfrm>
          <a:prstGeom prst="rect">
            <a:avLst/>
          </a:prstGeom>
          <a:noFill/>
          <a:ln/>
        </p:spPr>
        <p:txBody>
          <a:bodyPr wrap="none" lIns="0" tIns="0" rIns="0" bIns="0" rtlCol="0" anchor="t"/>
          <a:lstStyle/>
          <a:p>
            <a:pPr marL="342900" indent="-342900" algn="l">
              <a:lnSpc>
                <a:spcPts val="1700"/>
              </a:lnSpc>
              <a:buSzPct val="100000"/>
              <a:buChar char="•"/>
            </a:pPr>
            <a:r>
              <a:rPr lang="en-US" sz="1050" dirty="0">
                <a:latin typeface="Inter Light" pitchFamily="34" charset="0"/>
                <a:ea typeface="Inter Light" pitchFamily="34" charset="-122"/>
                <a:cs typeface="Inter Light" pitchFamily="34" charset="-120"/>
              </a:rPr>
              <a:t>Individualizētu mācību tempu</a:t>
            </a:r>
            <a:endParaRPr lang="en-US" sz="1050" dirty="0"/>
          </a:p>
        </p:txBody>
      </p:sp>
      <p:sp>
        <p:nvSpPr>
          <p:cNvPr id="13" name="Text 9"/>
          <p:cNvSpPr/>
          <p:nvPr/>
        </p:nvSpPr>
        <p:spPr>
          <a:xfrm>
            <a:off x="6863596" y="3981450"/>
            <a:ext cx="7215902" cy="220385"/>
          </a:xfrm>
          <a:prstGeom prst="rect">
            <a:avLst/>
          </a:prstGeom>
          <a:noFill/>
          <a:ln/>
        </p:spPr>
        <p:txBody>
          <a:bodyPr wrap="none" lIns="0" tIns="0" rIns="0" bIns="0" rtlCol="0" anchor="t"/>
          <a:lstStyle/>
          <a:p>
            <a:pPr marL="342900" indent="-342900" algn="l">
              <a:lnSpc>
                <a:spcPts val="1700"/>
              </a:lnSpc>
              <a:buSzPct val="100000"/>
              <a:buChar char="•"/>
            </a:pPr>
            <a:r>
              <a:rPr lang="en-US" sz="1050" dirty="0">
                <a:latin typeface="Inter Light" pitchFamily="34" charset="0"/>
                <a:ea typeface="Inter Light" pitchFamily="34" charset="-122"/>
                <a:cs typeface="Inter Light" pitchFamily="34" charset="-120"/>
              </a:rPr>
              <a:t>Sadarbības rīkus</a:t>
            </a:r>
            <a:endParaRPr lang="en-US" sz="1050" dirty="0"/>
          </a:p>
        </p:txBody>
      </p:sp>
      <p:pic>
        <p:nvPicPr>
          <p:cNvPr id="14" name="Image 2" descr="preencoded.png"/>
          <p:cNvPicPr>
            <a:picLocks noChangeAspect="1"/>
          </p:cNvPicPr>
          <p:nvPr/>
        </p:nvPicPr>
        <p:blipFill>
          <a:blip r:embed="rId5"/>
          <a:stretch>
            <a:fillRect/>
          </a:stretch>
        </p:blipFill>
        <p:spPr>
          <a:xfrm>
            <a:off x="6037302" y="4339471"/>
            <a:ext cx="688658" cy="1901904"/>
          </a:xfrm>
          <a:prstGeom prst="rect">
            <a:avLst/>
          </a:prstGeom>
        </p:spPr>
      </p:pic>
      <p:sp>
        <p:nvSpPr>
          <p:cNvPr id="15" name="Text 10"/>
          <p:cNvSpPr/>
          <p:nvPr/>
        </p:nvSpPr>
        <p:spPr>
          <a:xfrm>
            <a:off x="6863596" y="4477107"/>
            <a:ext cx="1721763" cy="215146"/>
          </a:xfrm>
          <a:prstGeom prst="rect">
            <a:avLst/>
          </a:prstGeom>
          <a:noFill/>
          <a:ln/>
        </p:spPr>
        <p:txBody>
          <a:bodyPr wrap="none" lIns="0" tIns="0" rIns="0" bIns="0" rtlCol="0" anchor="t"/>
          <a:lstStyle/>
          <a:p>
            <a:pPr marL="0" indent="0" algn="l">
              <a:lnSpc>
                <a:spcPts val="1650"/>
              </a:lnSpc>
              <a:buNone/>
            </a:pPr>
            <a:r>
              <a:rPr lang="en-US" sz="1350" dirty="0">
                <a:latin typeface="Montserrat Medium" pitchFamily="34" charset="0"/>
                <a:ea typeface="Montserrat Medium" pitchFamily="34" charset="-122"/>
                <a:cs typeface="Montserrat Medium" pitchFamily="34" charset="-120"/>
              </a:rPr>
              <a:t>Negatīvie aspekti</a:t>
            </a:r>
            <a:endParaRPr lang="en-US" sz="1350" dirty="0"/>
          </a:p>
        </p:txBody>
      </p:sp>
      <p:sp>
        <p:nvSpPr>
          <p:cNvPr id="16" name="Text 11"/>
          <p:cNvSpPr/>
          <p:nvPr/>
        </p:nvSpPr>
        <p:spPr>
          <a:xfrm>
            <a:off x="6863596" y="4774883"/>
            <a:ext cx="7215902" cy="220385"/>
          </a:xfrm>
          <a:prstGeom prst="rect">
            <a:avLst/>
          </a:prstGeom>
          <a:noFill/>
          <a:ln/>
        </p:spPr>
        <p:txBody>
          <a:bodyPr wrap="none" lIns="0" tIns="0" rIns="0" bIns="0" rtlCol="0" anchor="t"/>
          <a:lstStyle/>
          <a:p>
            <a:pPr marL="0" indent="0" algn="l">
              <a:lnSpc>
                <a:spcPts val="1700"/>
              </a:lnSpc>
              <a:buNone/>
            </a:pPr>
            <a:r>
              <a:rPr lang="en-US" sz="1050" dirty="0">
                <a:latin typeface="Inter Light" pitchFamily="34" charset="0"/>
                <a:ea typeface="Inter Light" pitchFamily="34" charset="-122"/>
                <a:cs typeface="Inter Light" pitchFamily="34" charset="-120"/>
              </a:rPr>
              <a:t>Tomēr tehnoloģijas var arī traucēt:</a:t>
            </a:r>
            <a:endParaRPr lang="en-US" sz="1050" dirty="0"/>
          </a:p>
        </p:txBody>
      </p:sp>
      <p:sp>
        <p:nvSpPr>
          <p:cNvPr id="17" name="Text 12"/>
          <p:cNvSpPr/>
          <p:nvPr/>
        </p:nvSpPr>
        <p:spPr>
          <a:xfrm>
            <a:off x="6863596" y="5077897"/>
            <a:ext cx="7215902" cy="220385"/>
          </a:xfrm>
          <a:prstGeom prst="rect">
            <a:avLst/>
          </a:prstGeom>
          <a:noFill/>
          <a:ln/>
        </p:spPr>
        <p:txBody>
          <a:bodyPr wrap="none" lIns="0" tIns="0" rIns="0" bIns="0" rtlCol="0" anchor="t"/>
          <a:lstStyle/>
          <a:p>
            <a:pPr marL="342900" indent="-342900" algn="l">
              <a:lnSpc>
                <a:spcPts val="1700"/>
              </a:lnSpc>
              <a:buSzPct val="100000"/>
              <a:buChar char="•"/>
            </a:pPr>
            <a:r>
              <a:rPr lang="en-US" sz="1050" dirty="0">
                <a:latin typeface="Inter Light" pitchFamily="34" charset="0"/>
                <a:ea typeface="Inter Light" pitchFamily="34" charset="-122"/>
                <a:cs typeface="Inter Light" pitchFamily="34" charset="-120"/>
              </a:rPr>
              <a:t>Novērš uzmanību (sociālie tīkli)</a:t>
            </a:r>
            <a:endParaRPr lang="en-US" sz="1050" dirty="0"/>
          </a:p>
        </p:txBody>
      </p:sp>
      <p:sp>
        <p:nvSpPr>
          <p:cNvPr id="18" name="Text 13"/>
          <p:cNvSpPr/>
          <p:nvPr/>
        </p:nvSpPr>
        <p:spPr>
          <a:xfrm>
            <a:off x="6863596" y="5346383"/>
            <a:ext cx="7215902" cy="220385"/>
          </a:xfrm>
          <a:prstGeom prst="rect">
            <a:avLst/>
          </a:prstGeom>
          <a:noFill/>
          <a:ln/>
        </p:spPr>
        <p:txBody>
          <a:bodyPr wrap="none" lIns="0" tIns="0" rIns="0" bIns="0" rtlCol="0" anchor="t"/>
          <a:lstStyle/>
          <a:p>
            <a:pPr marL="342900" indent="-342900" algn="l">
              <a:lnSpc>
                <a:spcPts val="1700"/>
              </a:lnSpc>
              <a:buSzPct val="100000"/>
              <a:buChar char="•"/>
            </a:pPr>
            <a:r>
              <a:rPr lang="en-US" sz="1050" dirty="0">
                <a:latin typeface="Inter Light" pitchFamily="34" charset="0"/>
                <a:ea typeface="Inter Light" pitchFamily="34" charset="-122"/>
                <a:cs typeface="Inter Light" pitchFamily="34" charset="-120"/>
              </a:rPr>
              <a:t>Samazina dziļu koncentrēšanos</a:t>
            </a:r>
            <a:endParaRPr lang="en-US" sz="1050" dirty="0"/>
          </a:p>
        </p:txBody>
      </p:sp>
      <p:sp>
        <p:nvSpPr>
          <p:cNvPr id="19" name="Text 14"/>
          <p:cNvSpPr/>
          <p:nvPr/>
        </p:nvSpPr>
        <p:spPr>
          <a:xfrm>
            <a:off x="6863596" y="5614868"/>
            <a:ext cx="7215902" cy="220385"/>
          </a:xfrm>
          <a:prstGeom prst="rect">
            <a:avLst/>
          </a:prstGeom>
          <a:noFill/>
          <a:ln/>
        </p:spPr>
        <p:txBody>
          <a:bodyPr wrap="none" lIns="0" tIns="0" rIns="0" bIns="0" rtlCol="0" anchor="t"/>
          <a:lstStyle/>
          <a:p>
            <a:pPr marL="342900" indent="-342900" algn="l">
              <a:lnSpc>
                <a:spcPts val="1700"/>
              </a:lnSpc>
              <a:buSzPct val="100000"/>
              <a:buChar char="•"/>
            </a:pPr>
            <a:r>
              <a:rPr lang="en-US" sz="1050" dirty="0">
                <a:latin typeface="Inter Light" pitchFamily="34" charset="0"/>
                <a:ea typeface="Inter Light" pitchFamily="34" charset="-122"/>
                <a:cs typeface="Inter Light" pitchFamily="34" charset="-120"/>
              </a:rPr>
              <a:t>Rada atkarību no ātras informācijas</a:t>
            </a:r>
            <a:endParaRPr lang="en-US" sz="1050" dirty="0"/>
          </a:p>
        </p:txBody>
      </p:sp>
      <p:sp>
        <p:nvSpPr>
          <p:cNvPr id="20" name="Text 15"/>
          <p:cNvSpPr/>
          <p:nvPr/>
        </p:nvSpPr>
        <p:spPr>
          <a:xfrm>
            <a:off x="6863596" y="5883354"/>
            <a:ext cx="7215902" cy="220385"/>
          </a:xfrm>
          <a:prstGeom prst="rect">
            <a:avLst/>
          </a:prstGeom>
          <a:noFill/>
          <a:ln/>
        </p:spPr>
        <p:txBody>
          <a:bodyPr wrap="none" lIns="0" tIns="0" rIns="0" bIns="0" rtlCol="0" anchor="t"/>
          <a:lstStyle/>
          <a:p>
            <a:pPr marL="342900" indent="-342900" algn="l">
              <a:lnSpc>
                <a:spcPts val="1700"/>
              </a:lnSpc>
              <a:buSzPct val="100000"/>
              <a:buChar char="•"/>
            </a:pPr>
            <a:r>
              <a:rPr lang="en-US" sz="1050" dirty="0">
                <a:latin typeface="Inter Light" pitchFamily="34" charset="0"/>
                <a:ea typeface="Inter Light" pitchFamily="34" charset="-122"/>
                <a:cs typeface="Inter Light" pitchFamily="34" charset="-120"/>
              </a:rPr>
              <a:t>Var padziļināt digitālo plaisu</a:t>
            </a:r>
            <a:endParaRPr lang="en-US" sz="1050" dirty="0"/>
          </a:p>
        </p:txBody>
      </p:sp>
      <p:pic>
        <p:nvPicPr>
          <p:cNvPr id="21" name="Image 3" descr="preencoded.png"/>
          <p:cNvPicPr>
            <a:picLocks noChangeAspect="1"/>
          </p:cNvPicPr>
          <p:nvPr/>
        </p:nvPicPr>
        <p:blipFill>
          <a:blip r:embed="rId6"/>
          <a:stretch>
            <a:fillRect/>
          </a:stretch>
        </p:blipFill>
        <p:spPr>
          <a:xfrm>
            <a:off x="6037302" y="6241375"/>
            <a:ext cx="688658" cy="1013817"/>
          </a:xfrm>
          <a:prstGeom prst="rect">
            <a:avLst/>
          </a:prstGeom>
        </p:spPr>
      </p:pic>
      <p:sp>
        <p:nvSpPr>
          <p:cNvPr id="22" name="Text 16"/>
          <p:cNvSpPr/>
          <p:nvPr/>
        </p:nvSpPr>
        <p:spPr>
          <a:xfrm>
            <a:off x="6863596" y="6379012"/>
            <a:ext cx="1721763" cy="215146"/>
          </a:xfrm>
          <a:prstGeom prst="rect">
            <a:avLst/>
          </a:prstGeom>
          <a:noFill/>
          <a:ln/>
        </p:spPr>
        <p:txBody>
          <a:bodyPr wrap="none" lIns="0" tIns="0" rIns="0" bIns="0" rtlCol="0" anchor="t"/>
          <a:lstStyle/>
          <a:p>
            <a:pPr marL="0" indent="0" algn="l">
              <a:lnSpc>
                <a:spcPts val="1650"/>
              </a:lnSpc>
              <a:buNone/>
            </a:pPr>
            <a:r>
              <a:rPr lang="en-US" sz="1350" dirty="0">
                <a:latin typeface="Montserrat Medium" pitchFamily="34" charset="0"/>
                <a:ea typeface="Montserrat Medium" pitchFamily="34" charset="-122"/>
                <a:cs typeface="Montserrat Medium" pitchFamily="34" charset="-120"/>
              </a:rPr>
              <a:t>Secinājums</a:t>
            </a:r>
            <a:endParaRPr lang="en-US" sz="1350" dirty="0"/>
          </a:p>
        </p:txBody>
      </p:sp>
      <p:sp>
        <p:nvSpPr>
          <p:cNvPr id="23" name="Text 17"/>
          <p:cNvSpPr/>
          <p:nvPr/>
        </p:nvSpPr>
        <p:spPr>
          <a:xfrm>
            <a:off x="6863596" y="6676787"/>
            <a:ext cx="7215902" cy="440769"/>
          </a:xfrm>
          <a:prstGeom prst="rect">
            <a:avLst/>
          </a:prstGeom>
          <a:noFill/>
          <a:ln/>
        </p:spPr>
        <p:txBody>
          <a:bodyPr wrap="square" lIns="0" tIns="0" rIns="0" bIns="0" rtlCol="0" anchor="t"/>
          <a:lstStyle/>
          <a:p>
            <a:pPr marL="0" indent="0" algn="l">
              <a:lnSpc>
                <a:spcPts val="1700"/>
              </a:lnSpc>
              <a:buNone/>
            </a:pPr>
            <a:r>
              <a:rPr lang="en-US" sz="1050" dirty="0">
                <a:latin typeface="Inter Light" pitchFamily="34" charset="0"/>
                <a:ea typeface="Inter Light" pitchFamily="34" charset="-122"/>
                <a:cs typeface="Inter Light" pitchFamily="34" charset="-120"/>
              </a:rPr>
              <a:t>Tehnoloģijas nav ne labas, ne sliktas pašas par sevi. Izšķiroša ir to pārdomāta, mērķtiecīga un pedagoģiski pamatota izmantošana.</a:t>
            </a:r>
            <a:endParaRPr lang="en-US" sz="1050" dirty="0"/>
          </a:p>
        </p:txBody>
      </p:sp>
      <p:sp>
        <p:nvSpPr>
          <p:cNvPr id="24" name="Text 18"/>
          <p:cNvSpPr/>
          <p:nvPr/>
        </p:nvSpPr>
        <p:spPr>
          <a:xfrm>
            <a:off x="5727440" y="7375444"/>
            <a:ext cx="8902959" cy="718581"/>
          </a:xfrm>
          <a:prstGeom prst="rect">
            <a:avLst/>
          </a:prstGeom>
          <a:noFill/>
          <a:ln/>
        </p:spPr>
        <p:txBody>
          <a:bodyPr wrap="square" lIns="0" tIns="0" rIns="0" bIns="0" rtlCol="0" anchor="t"/>
          <a:lstStyle/>
          <a:p>
            <a:pPr marL="0" indent="0" algn="l">
              <a:lnSpc>
                <a:spcPts val="2100"/>
              </a:lnSpc>
              <a:buNone/>
            </a:pPr>
            <a:r>
              <a:rPr lang="en-US" b="1" dirty="0">
                <a:latin typeface="Inter Light" pitchFamily="34" charset="0"/>
                <a:ea typeface="Inter Light" pitchFamily="34" charset="-122"/>
                <a:cs typeface="Inter Light" pitchFamily="34" charset="-120"/>
              </a:rPr>
              <a:t>Uzdevuma mērķis:</a:t>
            </a:r>
            <a:r>
              <a:rPr lang="en-US" dirty="0">
                <a:latin typeface="Inter Light" pitchFamily="34" charset="0"/>
                <a:ea typeface="Inter Light" pitchFamily="34" charset="-122"/>
                <a:cs typeface="Inter Light" pitchFamily="34" charset="-120"/>
              </a:rPr>
              <a:t> Attīstīt argumentācijas prasmes, spēju izvērtēt jautājumu no vairākām pusēm un </a:t>
            </a:r>
            <a:r>
              <a:rPr lang="en-US" dirty="0" err="1">
                <a:latin typeface="Inter Light" pitchFamily="34" charset="0"/>
                <a:ea typeface="Inter Light" pitchFamily="34" charset="-122"/>
                <a:cs typeface="Inter Light" pitchFamily="34" charset="-120"/>
              </a:rPr>
              <a:t>formulēt</a:t>
            </a:r>
            <a:r>
              <a:rPr lang="en-US" dirty="0">
                <a:latin typeface="Inter Light" pitchFamily="34" charset="0"/>
                <a:ea typeface="Inter Light" pitchFamily="34" charset="-122"/>
                <a:cs typeface="Inter Light" pitchFamily="34" charset="-120"/>
              </a:rPr>
              <a:t> </a:t>
            </a:r>
            <a:r>
              <a:rPr lang="en-US" dirty="0" err="1">
                <a:latin typeface="Inter Light" pitchFamily="34" charset="0"/>
                <a:ea typeface="Inter Light" pitchFamily="34" charset="-122"/>
                <a:cs typeface="Inter Light" pitchFamily="34" charset="-120"/>
              </a:rPr>
              <a:t>pamatotu</a:t>
            </a:r>
            <a:r>
              <a:rPr lang="lv-LV" dirty="0">
                <a:latin typeface="Inter Light" pitchFamily="34" charset="0"/>
                <a:ea typeface="Inter Light" pitchFamily="34" charset="-122"/>
                <a:cs typeface="Inter Light" pitchFamily="34" charset="-120"/>
              </a:rPr>
              <a:t> </a:t>
            </a:r>
            <a:r>
              <a:rPr lang="en-US" dirty="0" err="1">
                <a:latin typeface="Inter Light" pitchFamily="34" charset="0"/>
                <a:ea typeface="Inter Light" pitchFamily="34" charset="-122"/>
                <a:cs typeface="Inter Light" pitchFamily="34" charset="-120"/>
              </a:rPr>
              <a:t>viedokli</a:t>
            </a:r>
            <a:r>
              <a:rPr lang="lv-LV" dirty="0">
                <a:latin typeface="Inter Light" pitchFamily="34" charset="0"/>
                <a:ea typeface="Inter Light" pitchFamily="34" charset="-122"/>
                <a:cs typeface="Inter Light" pitchFamily="34" charset="-120"/>
              </a:rPr>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7" grpId="0" animBg="1"/>
      <p:bldP spid="18" grpId="0" animBg="1"/>
      <p:bldP spid="19" grpId="0" animBg="1"/>
      <p:bldP spid="20"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name="Slide 8">
    <p:spTree>
      <p:nvGrpSpPr>
        <p:cNvPr id="1" name=""/>
        <p:cNvGrpSpPr/>
        <p:nvPr/>
      </p:nvGrpSpPr>
      <p:grpSpPr>
        <a:xfrm>
          <a:off x="0" y="0"/>
          <a:ext cx="0" cy="0"/>
          <a:chOff x="0" y="0"/>
          <a:chExt cx="0" cy="0"/>
        </a:xfrm>
      </p:grpSpPr>
      <p:sp>
        <p:nvSpPr>
          <p:cNvPr id="2" name="Text 0"/>
          <p:cNvSpPr/>
          <p:nvPr/>
        </p:nvSpPr>
        <p:spPr>
          <a:xfrm>
            <a:off x="299085" y="313789"/>
            <a:ext cx="9446895" cy="561142"/>
          </a:xfrm>
          <a:prstGeom prst="rect">
            <a:avLst/>
          </a:prstGeom>
          <a:noFill/>
          <a:ln/>
        </p:spPr>
        <p:txBody>
          <a:bodyPr wrap="none" lIns="0" tIns="0" rIns="0" bIns="0" rtlCol="0" anchor="t"/>
          <a:lstStyle/>
          <a:p>
            <a:pPr marL="0" indent="0" algn="l">
              <a:lnSpc>
                <a:spcPts val="4400"/>
              </a:lnSpc>
              <a:buNone/>
            </a:pPr>
            <a:r>
              <a:rPr lang="en-US" sz="3600" b="1" dirty="0">
                <a:latin typeface="Montserrat Medium" pitchFamily="34" charset="0"/>
                <a:ea typeface="Montserrat Medium" pitchFamily="34" charset="-122"/>
                <a:cs typeface="Montserrat Medium" pitchFamily="34" charset="-120"/>
              </a:rPr>
              <a:t>Kā skolotājs var veicināt dziļu domāšanu?</a:t>
            </a:r>
            <a:endParaRPr lang="en-US" sz="3600" b="1" dirty="0"/>
          </a:p>
        </p:txBody>
      </p:sp>
      <p:sp>
        <p:nvSpPr>
          <p:cNvPr id="3" name="Text 1"/>
          <p:cNvSpPr/>
          <p:nvPr/>
        </p:nvSpPr>
        <p:spPr>
          <a:xfrm>
            <a:off x="299085" y="1287185"/>
            <a:ext cx="13785215" cy="861536"/>
          </a:xfrm>
          <a:prstGeom prst="rect">
            <a:avLst/>
          </a:prstGeom>
          <a:noFill/>
          <a:ln/>
        </p:spPr>
        <p:txBody>
          <a:bodyPr wrap="square" lIns="0" tIns="0" rIns="0" bIns="0" rtlCol="0" anchor="t"/>
          <a:lstStyle/>
          <a:p>
            <a:pPr marL="0" indent="0" algn="just">
              <a:lnSpc>
                <a:spcPts val="2250"/>
              </a:lnSpc>
              <a:buNone/>
            </a:pPr>
            <a:r>
              <a:rPr lang="en-US" sz="2000" dirty="0">
                <a:latin typeface="Inter Light" pitchFamily="34" charset="0"/>
                <a:ea typeface="Inter Light" pitchFamily="34" charset="-122"/>
                <a:cs typeface="Inter Light" pitchFamily="34" charset="-120"/>
              </a:rPr>
              <a:t>Skolotāja loma dziļas domāšanas veicināšanā </a:t>
            </a:r>
            <a:r>
              <a:rPr lang="en-US" sz="2000" dirty="0" err="1">
                <a:latin typeface="Inter Light" pitchFamily="34" charset="0"/>
                <a:ea typeface="Inter Light" pitchFamily="34" charset="-122"/>
                <a:cs typeface="Inter Light" pitchFamily="34" charset="-120"/>
              </a:rPr>
              <a:t>ir</a:t>
            </a:r>
            <a:r>
              <a:rPr lang="en-US" sz="2000" dirty="0">
                <a:latin typeface="Inter Light" pitchFamily="34" charset="0"/>
                <a:ea typeface="Inter Light" pitchFamily="34" charset="-122"/>
                <a:cs typeface="Inter Light" pitchFamily="34" charset="-120"/>
              </a:rPr>
              <a:t> </a:t>
            </a:r>
            <a:r>
              <a:rPr lang="lv-LV" sz="2000" dirty="0">
                <a:latin typeface="Inter Light" pitchFamily="34" charset="0"/>
                <a:ea typeface="Inter Light" pitchFamily="34" charset="-122"/>
                <a:cs typeface="Inter Light" pitchFamily="34" charset="-120"/>
              </a:rPr>
              <a:t>nozīmīga</a:t>
            </a:r>
            <a:r>
              <a:rPr lang="en-US" sz="2000" dirty="0">
                <a:latin typeface="Inter Light" pitchFamily="34" charset="0"/>
                <a:ea typeface="Inter Light" pitchFamily="34" charset="-122"/>
                <a:cs typeface="Inter Light" pitchFamily="34" charset="-120"/>
              </a:rPr>
              <a:t>. Nepietiek tikai nodot informāciju - svarīgi ir radīt apstākļus, kuros skolēni var domāt, eksperimentēt un augt.</a:t>
            </a:r>
            <a:endParaRPr lang="en-US" sz="2000" dirty="0"/>
          </a:p>
        </p:txBody>
      </p:sp>
      <p:sp>
        <p:nvSpPr>
          <p:cNvPr id="4" name="Shape 2"/>
          <p:cNvSpPr/>
          <p:nvPr/>
        </p:nvSpPr>
        <p:spPr>
          <a:xfrm>
            <a:off x="718185" y="2607588"/>
            <a:ext cx="403979" cy="403979"/>
          </a:xfrm>
          <a:prstGeom prst="roundRect">
            <a:avLst>
              <a:gd name="adj" fmla="val 40006"/>
            </a:avLst>
          </a:prstGeom>
          <a:solidFill>
            <a:srgbClr val="EFF0F6"/>
          </a:solidFill>
          <a:ln w="7620">
            <a:solidFill>
              <a:srgbClr val="C5C7D2"/>
            </a:solidFill>
            <a:prstDash val="solid"/>
          </a:ln>
        </p:spPr>
        <p:txBody>
          <a:bodyPr/>
          <a:lstStyle/>
          <a:p>
            <a:endParaRPr lang="lv-LV"/>
          </a:p>
        </p:txBody>
      </p:sp>
      <p:sp>
        <p:nvSpPr>
          <p:cNvPr id="5" name="Text 3"/>
          <p:cNvSpPr/>
          <p:nvPr/>
        </p:nvSpPr>
        <p:spPr>
          <a:xfrm>
            <a:off x="1301710" y="2669262"/>
            <a:ext cx="3448090" cy="403979"/>
          </a:xfrm>
          <a:prstGeom prst="rect">
            <a:avLst/>
          </a:prstGeom>
          <a:noFill/>
          <a:ln/>
        </p:spPr>
        <p:txBody>
          <a:bodyPr wrap="none" lIns="0" tIns="0" rIns="0" bIns="0" rtlCol="0" anchor="t"/>
          <a:lstStyle/>
          <a:p>
            <a:pPr marL="0" indent="0" algn="l">
              <a:lnSpc>
                <a:spcPts val="2200"/>
              </a:lnSpc>
              <a:buNone/>
            </a:pPr>
            <a:r>
              <a:rPr lang="en-US" sz="2400" dirty="0">
                <a:latin typeface="Montserrat Medium" pitchFamily="34" charset="0"/>
                <a:ea typeface="Montserrat Medium" pitchFamily="34" charset="-122"/>
                <a:cs typeface="Montserrat Medium" pitchFamily="34" charset="-120"/>
              </a:rPr>
              <a:t>Droša mācību vide</a:t>
            </a:r>
            <a:endParaRPr lang="en-US" sz="2400" dirty="0"/>
          </a:p>
        </p:txBody>
      </p:sp>
      <p:sp>
        <p:nvSpPr>
          <p:cNvPr id="6" name="Text 4"/>
          <p:cNvSpPr/>
          <p:nvPr/>
        </p:nvSpPr>
        <p:spPr>
          <a:xfrm>
            <a:off x="794385" y="3256320"/>
            <a:ext cx="9111615" cy="861536"/>
          </a:xfrm>
          <a:prstGeom prst="rect">
            <a:avLst/>
          </a:prstGeom>
          <a:noFill/>
          <a:ln/>
        </p:spPr>
        <p:txBody>
          <a:bodyPr wrap="square" lIns="0" tIns="0" rIns="0" bIns="0" rtlCol="0" anchor="t"/>
          <a:lstStyle/>
          <a:p>
            <a:pPr marL="0" indent="0" algn="l">
              <a:lnSpc>
                <a:spcPts val="2250"/>
              </a:lnSpc>
              <a:buNone/>
            </a:pPr>
            <a:r>
              <a:rPr lang="lv-LV" sz="2000" dirty="0">
                <a:latin typeface="Inter Light" pitchFamily="34" charset="0"/>
                <a:ea typeface="Inter Light" pitchFamily="34" charset="-122"/>
                <a:cs typeface="Inter Light" pitchFamily="34" charset="-120"/>
              </a:rPr>
              <a:t>Radiet vidi</a:t>
            </a:r>
            <a:r>
              <a:rPr lang="en-US" sz="2000" dirty="0">
                <a:latin typeface="Inter Light" pitchFamily="34" charset="0"/>
                <a:ea typeface="Inter Light" pitchFamily="34" charset="-122"/>
                <a:cs typeface="Inter Light" pitchFamily="34" charset="-120"/>
              </a:rPr>
              <a:t>, kur kļūdas tiek uztvertas kā mācīšanās iespējas, jautājumi tiek atzinīgi novērtēti, un katrs skolēns jūtas svarīgs un uzklausīts. Emocionālā drošība ir pamats riska uzņemšanās dziļā domāšanā.</a:t>
            </a:r>
            <a:endParaRPr lang="en-US" sz="2000" dirty="0"/>
          </a:p>
        </p:txBody>
      </p:sp>
      <p:sp>
        <p:nvSpPr>
          <p:cNvPr id="7" name="Shape 5"/>
          <p:cNvSpPr/>
          <p:nvPr/>
        </p:nvSpPr>
        <p:spPr>
          <a:xfrm>
            <a:off x="718185" y="4349948"/>
            <a:ext cx="403979" cy="403979"/>
          </a:xfrm>
          <a:prstGeom prst="roundRect">
            <a:avLst>
              <a:gd name="adj" fmla="val 40006"/>
            </a:avLst>
          </a:prstGeom>
          <a:solidFill>
            <a:srgbClr val="EFF0F6"/>
          </a:solidFill>
          <a:ln w="7620">
            <a:solidFill>
              <a:srgbClr val="C5C7D2"/>
            </a:solidFill>
            <a:prstDash val="solid"/>
          </a:ln>
        </p:spPr>
        <p:txBody>
          <a:bodyPr/>
          <a:lstStyle/>
          <a:p>
            <a:endParaRPr lang="lv-LV"/>
          </a:p>
        </p:txBody>
      </p:sp>
      <p:sp>
        <p:nvSpPr>
          <p:cNvPr id="8" name="Text 6"/>
          <p:cNvSpPr/>
          <p:nvPr/>
        </p:nvSpPr>
        <p:spPr>
          <a:xfrm>
            <a:off x="1301710" y="4411623"/>
            <a:ext cx="3575090" cy="460057"/>
          </a:xfrm>
          <a:prstGeom prst="rect">
            <a:avLst/>
          </a:prstGeom>
          <a:noFill/>
          <a:ln/>
        </p:spPr>
        <p:txBody>
          <a:bodyPr wrap="none" lIns="0" tIns="0" rIns="0" bIns="0" rtlCol="0" anchor="t"/>
          <a:lstStyle/>
          <a:p>
            <a:pPr marL="0" indent="0" algn="l">
              <a:lnSpc>
                <a:spcPts val="2200"/>
              </a:lnSpc>
              <a:buNone/>
            </a:pPr>
            <a:r>
              <a:rPr lang="en-US" sz="2400" dirty="0">
                <a:latin typeface="Montserrat Medium" pitchFamily="34" charset="0"/>
                <a:ea typeface="Montserrat Medium" pitchFamily="34" charset="-122"/>
                <a:cs typeface="Montserrat Medium" pitchFamily="34" charset="-120"/>
              </a:rPr>
              <a:t>Izaicinošie uzdevumi</a:t>
            </a:r>
            <a:endParaRPr lang="en-US" sz="2400" dirty="0"/>
          </a:p>
        </p:txBody>
      </p:sp>
      <p:sp>
        <p:nvSpPr>
          <p:cNvPr id="9" name="Text 7"/>
          <p:cNvSpPr/>
          <p:nvPr/>
        </p:nvSpPr>
        <p:spPr>
          <a:xfrm>
            <a:off x="794385" y="4969391"/>
            <a:ext cx="8951595" cy="861536"/>
          </a:xfrm>
          <a:prstGeom prst="rect">
            <a:avLst/>
          </a:prstGeom>
          <a:noFill/>
          <a:ln/>
        </p:spPr>
        <p:txBody>
          <a:bodyPr wrap="square" lIns="0" tIns="0" rIns="0" bIns="0" rtlCol="0" anchor="t"/>
          <a:lstStyle/>
          <a:p>
            <a:pPr marL="0" indent="0" algn="l">
              <a:lnSpc>
                <a:spcPts val="2250"/>
              </a:lnSpc>
              <a:buNone/>
            </a:pPr>
            <a:r>
              <a:rPr lang="en-US" sz="2000" dirty="0">
                <a:latin typeface="Inter Light" pitchFamily="34" charset="0"/>
                <a:ea typeface="Inter Light" pitchFamily="34" charset="-122"/>
                <a:cs typeface="Inter Light" pitchFamily="34" charset="-120"/>
              </a:rPr>
              <a:t>Iekļaujiet mācību procesā uzdevumus, kas prasa analīzi, </a:t>
            </a:r>
            <a:r>
              <a:rPr lang="en-US" sz="2000" dirty="0" err="1">
                <a:latin typeface="Inter Light" pitchFamily="34" charset="0"/>
                <a:ea typeface="Inter Light" pitchFamily="34" charset="-122"/>
                <a:cs typeface="Inter Light" pitchFamily="34" charset="-120"/>
              </a:rPr>
              <a:t>salīdzināšanu</a:t>
            </a:r>
            <a:r>
              <a:rPr lang="lv-LV" sz="2000" dirty="0">
                <a:latin typeface="Inter Light" pitchFamily="34" charset="0"/>
                <a:ea typeface="Inter Light" pitchFamily="34" charset="-122"/>
                <a:cs typeface="Inter Light" pitchFamily="34" charset="-120"/>
              </a:rPr>
              <a:t> </a:t>
            </a:r>
            <a:r>
              <a:rPr lang="en-US" sz="2000" dirty="0">
                <a:latin typeface="Inter Light" pitchFamily="34" charset="0"/>
                <a:ea typeface="Inter Light" pitchFamily="34" charset="-122"/>
                <a:cs typeface="Inter Light" pitchFamily="34" charset="-120"/>
              </a:rPr>
              <a:t>un problēmu risināšanu. Izvairieties no uzdevumiem, kur ir tikai viena pareiza atbilde - veicināt daudzveidīgus risinājumus.</a:t>
            </a:r>
            <a:endParaRPr lang="en-US" sz="2000" dirty="0"/>
          </a:p>
        </p:txBody>
      </p:sp>
      <p:sp>
        <p:nvSpPr>
          <p:cNvPr id="10" name="Shape 8"/>
          <p:cNvSpPr/>
          <p:nvPr/>
        </p:nvSpPr>
        <p:spPr>
          <a:xfrm>
            <a:off x="718185" y="6092309"/>
            <a:ext cx="403979" cy="403979"/>
          </a:xfrm>
          <a:prstGeom prst="roundRect">
            <a:avLst>
              <a:gd name="adj" fmla="val 40006"/>
            </a:avLst>
          </a:prstGeom>
          <a:solidFill>
            <a:srgbClr val="EFF0F6"/>
          </a:solidFill>
          <a:ln w="7620">
            <a:solidFill>
              <a:srgbClr val="C5C7D2"/>
            </a:solidFill>
            <a:prstDash val="solid"/>
          </a:ln>
        </p:spPr>
        <p:txBody>
          <a:bodyPr/>
          <a:lstStyle/>
          <a:p>
            <a:endParaRPr lang="lv-LV"/>
          </a:p>
        </p:txBody>
      </p:sp>
      <p:sp>
        <p:nvSpPr>
          <p:cNvPr id="11" name="Text 9"/>
          <p:cNvSpPr/>
          <p:nvPr/>
        </p:nvSpPr>
        <p:spPr>
          <a:xfrm>
            <a:off x="1301710" y="6153983"/>
            <a:ext cx="2244566" cy="280511"/>
          </a:xfrm>
          <a:prstGeom prst="rect">
            <a:avLst/>
          </a:prstGeom>
          <a:noFill/>
          <a:ln/>
        </p:spPr>
        <p:txBody>
          <a:bodyPr wrap="none" lIns="0" tIns="0" rIns="0" bIns="0" rtlCol="0" anchor="t"/>
          <a:lstStyle/>
          <a:p>
            <a:pPr marL="0" indent="0" algn="l">
              <a:lnSpc>
                <a:spcPts val="2200"/>
              </a:lnSpc>
              <a:buNone/>
            </a:pPr>
            <a:r>
              <a:rPr lang="en-US" sz="2400" dirty="0">
                <a:latin typeface="Montserrat Medium" pitchFamily="34" charset="0"/>
                <a:ea typeface="Montserrat Medium" pitchFamily="34" charset="-122"/>
                <a:cs typeface="Montserrat Medium" pitchFamily="34" charset="-120"/>
              </a:rPr>
              <a:t>Aktīva līdzdalība</a:t>
            </a:r>
            <a:endParaRPr lang="en-US" sz="2400" dirty="0"/>
          </a:p>
        </p:txBody>
      </p:sp>
      <p:sp>
        <p:nvSpPr>
          <p:cNvPr id="12" name="Text 10"/>
          <p:cNvSpPr/>
          <p:nvPr/>
        </p:nvSpPr>
        <p:spPr>
          <a:xfrm>
            <a:off x="794385" y="6614041"/>
            <a:ext cx="8951595" cy="861536"/>
          </a:xfrm>
          <a:prstGeom prst="rect">
            <a:avLst/>
          </a:prstGeom>
          <a:noFill/>
          <a:ln/>
        </p:spPr>
        <p:txBody>
          <a:bodyPr wrap="square" lIns="0" tIns="0" rIns="0" bIns="0" rtlCol="0" anchor="t"/>
          <a:lstStyle/>
          <a:p>
            <a:pPr marL="0" indent="0" algn="l">
              <a:lnSpc>
                <a:spcPts val="2250"/>
              </a:lnSpc>
              <a:buNone/>
            </a:pPr>
            <a:r>
              <a:rPr lang="en-US" sz="2000" dirty="0">
                <a:latin typeface="Inter Light" pitchFamily="34" charset="0"/>
                <a:ea typeface="Inter Light" pitchFamily="34" charset="-122"/>
                <a:cs typeface="Inter Light" pitchFamily="34" charset="-120"/>
              </a:rPr>
              <a:t>Veiciniet skolēnu līdzdalību lēmumu pieņemšanā, pašvadītu mācīšanos un pētniecības projektu īstenošanu. Dodiet iespēju skolēniem izvēlēties tēmas un pieejas, kas viņus interesē.</a:t>
            </a:r>
            <a:endParaRPr lang="en-US" sz="2000" dirty="0"/>
          </a:p>
        </p:txBody>
      </p:sp>
      <p:pic>
        <p:nvPicPr>
          <p:cNvPr id="13" name="Image 0" descr="preencoded.png"/>
          <p:cNvPicPr>
            <a:picLocks noChangeAspect="1"/>
          </p:cNvPicPr>
          <p:nvPr/>
        </p:nvPicPr>
        <p:blipFill>
          <a:blip r:embed="rId3"/>
          <a:stretch>
            <a:fillRect/>
          </a:stretch>
        </p:blipFill>
        <p:spPr>
          <a:xfrm>
            <a:off x="10457458" y="2847617"/>
            <a:ext cx="3863816" cy="386381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name="Slide 9">
    <p:spTree>
      <p:nvGrpSpPr>
        <p:cNvPr id="1" name=""/>
        <p:cNvGrpSpPr/>
        <p:nvPr/>
      </p:nvGrpSpPr>
      <p:grpSpPr>
        <a:xfrm>
          <a:off x="0" y="0"/>
          <a:ext cx="0" cy="0"/>
          <a:chOff x="0" y="0"/>
          <a:chExt cx="0" cy="0"/>
        </a:xfrm>
      </p:grpSpPr>
      <p:sp>
        <p:nvSpPr>
          <p:cNvPr id="2" name="Text 0"/>
          <p:cNvSpPr/>
          <p:nvPr/>
        </p:nvSpPr>
        <p:spPr>
          <a:xfrm>
            <a:off x="361990" y="168791"/>
            <a:ext cx="9794200" cy="620078"/>
          </a:xfrm>
          <a:prstGeom prst="rect">
            <a:avLst/>
          </a:prstGeom>
          <a:noFill/>
          <a:ln/>
        </p:spPr>
        <p:txBody>
          <a:bodyPr wrap="none" lIns="0" tIns="0" rIns="0" bIns="0" rtlCol="0" anchor="t"/>
          <a:lstStyle/>
          <a:p>
            <a:pPr marL="0" indent="0" algn="l">
              <a:lnSpc>
                <a:spcPts val="4850"/>
              </a:lnSpc>
              <a:buNone/>
            </a:pPr>
            <a:r>
              <a:rPr lang="en-US" sz="3600" b="1" dirty="0">
                <a:latin typeface="Montserrat Medium" pitchFamily="34" charset="0"/>
                <a:ea typeface="Montserrat Medium" pitchFamily="34" charset="-122"/>
                <a:cs typeface="Montserrat Medium" pitchFamily="34" charset="-120"/>
              </a:rPr>
              <a:t>Dziļas domāšanas ieguvumi skolēniem</a:t>
            </a:r>
            <a:endParaRPr lang="en-US" sz="3600" b="1" dirty="0"/>
          </a:p>
        </p:txBody>
      </p:sp>
      <p:sp>
        <p:nvSpPr>
          <p:cNvPr id="3" name="Text 1"/>
          <p:cNvSpPr/>
          <p:nvPr/>
        </p:nvSpPr>
        <p:spPr>
          <a:xfrm>
            <a:off x="361990" y="1311950"/>
            <a:ext cx="13042821" cy="635079"/>
          </a:xfrm>
          <a:prstGeom prst="rect">
            <a:avLst/>
          </a:prstGeom>
          <a:noFill/>
          <a:ln/>
        </p:spPr>
        <p:txBody>
          <a:bodyPr wrap="square" lIns="0" tIns="0" rIns="0" bIns="0" rtlCol="0" anchor="t"/>
          <a:lstStyle/>
          <a:p>
            <a:pPr marL="0" indent="0" algn="l">
              <a:lnSpc>
                <a:spcPts val="2500"/>
              </a:lnSpc>
              <a:buNone/>
            </a:pPr>
            <a:r>
              <a:rPr lang="en-US" sz="2000" dirty="0">
                <a:latin typeface="Inter Light" pitchFamily="34" charset="0"/>
                <a:ea typeface="Inter Light" pitchFamily="34" charset="-122"/>
                <a:cs typeface="Inter Light" pitchFamily="34" charset="-120"/>
              </a:rPr>
              <a:t>Kad </a:t>
            </a:r>
            <a:r>
              <a:rPr lang="lv-LV" sz="2000" dirty="0">
                <a:latin typeface="Inter Light" pitchFamily="34" charset="0"/>
                <a:ea typeface="Inter Light" pitchFamily="34" charset="-122"/>
                <a:cs typeface="Inter Light" pitchFamily="34" charset="-120"/>
              </a:rPr>
              <a:t>tiek ieguldīti resursi un laiks </a:t>
            </a:r>
            <a:r>
              <a:rPr lang="en-US" sz="2000" dirty="0" err="1">
                <a:latin typeface="Inter Light" pitchFamily="34" charset="0"/>
                <a:ea typeface="Inter Light" pitchFamily="34" charset="-122"/>
                <a:cs typeface="Inter Light" pitchFamily="34" charset="-120"/>
              </a:rPr>
              <a:t>dziļas</a:t>
            </a:r>
            <a:r>
              <a:rPr lang="en-US" sz="2000" dirty="0">
                <a:latin typeface="Inter Light" pitchFamily="34" charset="0"/>
                <a:ea typeface="Inter Light" pitchFamily="34" charset="-122"/>
                <a:cs typeface="Inter Light" pitchFamily="34" charset="-120"/>
              </a:rPr>
              <a:t> domāšanas attīstīšanā, ieguvumi ir būtiski un ilgstošu – tie ietekmē ne </a:t>
            </a:r>
            <a:r>
              <a:rPr lang="en-US" sz="2000" dirty="0" err="1">
                <a:latin typeface="Inter Light" pitchFamily="34" charset="0"/>
                <a:ea typeface="Inter Light" pitchFamily="34" charset="-122"/>
                <a:cs typeface="Inter Light" pitchFamily="34" charset="-120"/>
              </a:rPr>
              <a:t>tikai</a:t>
            </a:r>
            <a:r>
              <a:rPr lang="en-US" sz="2000" dirty="0">
                <a:latin typeface="Inter Light" pitchFamily="34" charset="0"/>
                <a:ea typeface="Inter Light" pitchFamily="34" charset="-122"/>
                <a:cs typeface="Inter Light" pitchFamily="34" charset="-120"/>
              </a:rPr>
              <a:t> </a:t>
            </a:r>
            <a:r>
              <a:rPr lang="lv-LV" sz="2000" dirty="0">
                <a:latin typeface="Inter Light" pitchFamily="34" charset="0"/>
                <a:ea typeface="Inter Light" pitchFamily="34" charset="-122"/>
                <a:cs typeface="Inter Light" pitchFamily="34" charset="-120"/>
              </a:rPr>
              <a:t>mācību</a:t>
            </a:r>
            <a:r>
              <a:rPr lang="en-US" sz="2000" dirty="0">
                <a:latin typeface="Inter Light" pitchFamily="34" charset="0"/>
                <a:ea typeface="Inter Light" pitchFamily="34" charset="-122"/>
                <a:cs typeface="Inter Light" pitchFamily="34" charset="-120"/>
              </a:rPr>
              <a:t> sasniegumus, bet arī skolēnu personības veidošanos un nākotnes iespējas.</a:t>
            </a:r>
            <a:endParaRPr lang="en-US" sz="2000" dirty="0"/>
          </a:p>
        </p:txBody>
      </p:sp>
      <p:pic>
        <p:nvPicPr>
          <p:cNvPr id="4" name="Image 0" descr="preencoded.png"/>
          <p:cNvPicPr>
            <a:picLocks noChangeAspect="1"/>
          </p:cNvPicPr>
          <p:nvPr/>
        </p:nvPicPr>
        <p:blipFill>
          <a:blip r:embed="rId3"/>
          <a:stretch>
            <a:fillRect/>
          </a:stretch>
        </p:blipFill>
        <p:spPr>
          <a:xfrm>
            <a:off x="793790" y="2869525"/>
            <a:ext cx="1783199" cy="1783199"/>
          </a:xfrm>
          <a:prstGeom prst="rect">
            <a:avLst/>
          </a:prstGeom>
        </p:spPr>
      </p:pic>
      <p:sp>
        <p:nvSpPr>
          <p:cNvPr id="5" name="Text 2"/>
          <p:cNvSpPr/>
          <p:nvPr/>
        </p:nvSpPr>
        <p:spPr>
          <a:xfrm>
            <a:off x="793790" y="4900732"/>
            <a:ext cx="3074670" cy="620316"/>
          </a:xfrm>
          <a:prstGeom prst="rect">
            <a:avLst/>
          </a:prstGeom>
          <a:noFill/>
          <a:ln/>
        </p:spPr>
        <p:txBody>
          <a:bodyPr wrap="square" lIns="0" tIns="0" rIns="0" bIns="0" rtlCol="0" anchor="t"/>
          <a:lstStyle/>
          <a:p>
            <a:pPr marL="0" indent="0" algn="l">
              <a:lnSpc>
                <a:spcPts val="2400"/>
              </a:lnSpc>
              <a:buNone/>
            </a:pPr>
            <a:r>
              <a:rPr lang="en-US" sz="1950" dirty="0">
                <a:latin typeface="Montserrat Medium" pitchFamily="34" charset="0"/>
                <a:ea typeface="Montserrat Medium" pitchFamily="34" charset="-122"/>
                <a:cs typeface="Montserrat Medium" pitchFamily="34" charset="-120"/>
              </a:rPr>
              <a:t>Praktiska zināšanu pielietošana</a:t>
            </a:r>
            <a:endParaRPr lang="en-US" sz="1950" dirty="0"/>
          </a:p>
        </p:txBody>
      </p:sp>
      <p:sp>
        <p:nvSpPr>
          <p:cNvPr id="6" name="Text 3"/>
          <p:cNvSpPr/>
          <p:nvPr/>
        </p:nvSpPr>
        <p:spPr>
          <a:xfrm>
            <a:off x="793790" y="5640110"/>
            <a:ext cx="3074670" cy="1587698"/>
          </a:xfrm>
          <a:prstGeom prst="rect">
            <a:avLst/>
          </a:prstGeom>
          <a:noFill/>
          <a:ln/>
        </p:spPr>
        <p:txBody>
          <a:bodyPr wrap="square" lIns="0" tIns="0" rIns="0" bIns="0" rtlCol="0" anchor="t"/>
          <a:lstStyle/>
          <a:p>
            <a:pPr marL="0" indent="0" algn="l">
              <a:lnSpc>
                <a:spcPts val="2500"/>
              </a:lnSpc>
              <a:buNone/>
            </a:pPr>
            <a:r>
              <a:rPr lang="en-US" sz="1550" dirty="0">
                <a:latin typeface="Inter Light" pitchFamily="34" charset="0"/>
                <a:ea typeface="Inter Light" pitchFamily="34" charset="-122"/>
                <a:cs typeface="Inter Light" pitchFamily="34" charset="-120"/>
              </a:rPr>
              <a:t>Skolēni attīsta spēju pārnest apgūtās zināšanas uz reālām dzīves situācijām, risinot problēmas ne tikai klasē, bet arī ārpus tās.</a:t>
            </a:r>
            <a:endParaRPr lang="en-US" sz="1550" dirty="0"/>
          </a:p>
        </p:txBody>
      </p:sp>
      <p:pic>
        <p:nvPicPr>
          <p:cNvPr id="7" name="Image 1" descr="preencoded.png"/>
          <p:cNvPicPr>
            <a:picLocks noChangeAspect="1"/>
          </p:cNvPicPr>
          <p:nvPr/>
        </p:nvPicPr>
        <p:blipFill>
          <a:blip r:embed="rId4"/>
          <a:stretch>
            <a:fillRect/>
          </a:stretch>
        </p:blipFill>
        <p:spPr>
          <a:xfrm>
            <a:off x="4116467" y="2869525"/>
            <a:ext cx="1783199" cy="1783199"/>
          </a:xfrm>
          <a:prstGeom prst="rect">
            <a:avLst/>
          </a:prstGeom>
        </p:spPr>
      </p:pic>
      <p:sp>
        <p:nvSpPr>
          <p:cNvPr id="8" name="Text 4"/>
          <p:cNvSpPr/>
          <p:nvPr/>
        </p:nvSpPr>
        <p:spPr>
          <a:xfrm>
            <a:off x="4116467" y="4900732"/>
            <a:ext cx="3074670" cy="620316"/>
          </a:xfrm>
          <a:prstGeom prst="rect">
            <a:avLst/>
          </a:prstGeom>
          <a:noFill/>
          <a:ln/>
        </p:spPr>
        <p:txBody>
          <a:bodyPr wrap="square" lIns="0" tIns="0" rIns="0" bIns="0" rtlCol="0" anchor="t"/>
          <a:lstStyle/>
          <a:p>
            <a:pPr marL="0" indent="0" algn="l">
              <a:lnSpc>
                <a:spcPts val="2400"/>
              </a:lnSpc>
              <a:buNone/>
            </a:pPr>
            <a:r>
              <a:rPr lang="en-US" sz="1950" dirty="0">
                <a:latin typeface="Montserrat Medium" pitchFamily="34" charset="0"/>
                <a:ea typeface="Montserrat Medium" pitchFamily="34" charset="-122"/>
                <a:cs typeface="Montserrat Medium" pitchFamily="34" charset="-120"/>
              </a:rPr>
              <a:t>Kritiskā un radošā domāšana</a:t>
            </a:r>
            <a:endParaRPr lang="en-US" sz="1950" dirty="0"/>
          </a:p>
        </p:txBody>
      </p:sp>
      <p:sp>
        <p:nvSpPr>
          <p:cNvPr id="9" name="Text 5"/>
          <p:cNvSpPr/>
          <p:nvPr/>
        </p:nvSpPr>
        <p:spPr>
          <a:xfrm>
            <a:off x="4116467" y="5640110"/>
            <a:ext cx="3074670" cy="1587698"/>
          </a:xfrm>
          <a:prstGeom prst="rect">
            <a:avLst/>
          </a:prstGeom>
          <a:noFill/>
          <a:ln/>
        </p:spPr>
        <p:txBody>
          <a:bodyPr wrap="square" lIns="0" tIns="0" rIns="0" bIns="0" rtlCol="0" anchor="t"/>
          <a:lstStyle/>
          <a:p>
            <a:pPr marL="0" indent="0" algn="l">
              <a:lnSpc>
                <a:spcPts val="2500"/>
              </a:lnSpc>
              <a:buNone/>
            </a:pPr>
            <a:r>
              <a:rPr lang="en-US" sz="1550" dirty="0">
                <a:latin typeface="Inter Light" pitchFamily="34" charset="0"/>
                <a:ea typeface="Inter Light" pitchFamily="34" charset="-122"/>
                <a:cs typeface="Inter Light" pitchFamily="34" charset="-120"/>
              </a:rPr>
              <a:t>Attīstās spēja analizēt informāciju, izvērtēt dažādus viedokļus un radīt inovatīvus risinājumus sarežģītām problēmām.</a:t>
            </a:r>
            <a:endParaRPr lang="en-US" sz="1550" dirty="0"/>
          </a:p>
        </p:txBody>
      </p:sp>
      <p:pic>
        <p:nvPicPr>
          <p:cNvPr id="10" name="Image 2" descr="preencoded.png"/>
          <p:cNvPicPr>
            <a:picLocks noChangeAspect="1"/>
          </p:cNvPicPr>
          <p:nvPr/>
        </p:nvPicPr>
        <p:blipFill>
          <a:blip r:embed="rId5"/>
          <a:stretch>
            <a:fillRect/>
          </a:stretch>
        </p:blipFill>
        <p:spPr>
          <a:xfrm>
            <a:off x="7439144" y="2869525"/>
            <a:ext cx="1783199" cy="1783199"/>
          </a:xfrm>
          <a:prstGeom prst="rect">
            <a:avLst/>
          </a:prstGeom>
        </p:spPr>
      </p:pic>
      <p:sp>
        <p:nvSpPr>
          <p:cNvPr id="11" name="Text 6"/>
          <p:cNvSpPr/>
          <p:nvPr/>
        </p:nvSpPr>
        <p:spPr>
          <a:xfrm>
            <a:off x="7439144" y="4900732"/>
            <a:ext cx="3037880" cy="310158"/>
          </a:xfrm>
          <a:prstGeom prst="rect">
            <a:avLst/>
          </a:prstGeom>
          <a:noFill/>
          <a:ln/>
        </p:spPr>
        <p:txBody>
          <a:bodyPr wrap="none" lIns="0" tIns="0" rIns="0" bIns="0" rtlCol="0" anchor="t"/>
          <a:lstStyle/>
          <a:p>
            <a:pPr marL="0" indent="0" algn="l">
              <a:lnSpc>
                <a:spcPts val="2400"/>
              </a:lnSpc>
              <a:buNone/>
            </a:pPr>
            <a:r>
              <a:rPr lang="en-US" sz="1950" dirty="0">
                <a:latin typeface="Montserrat Medium" pitchFamily="34" charset="0"/>
                <a:ea typeface="Montserrat Medium" pitchFamily="34" charset="-122"/>
                <a:cs typeface="Montserrat Medium" pitchFamily="34" charset="-120"/>
              </a:rPr>
              <a:t>Paaugstināta motivācija</a:t>
            </a:r>
            <a:endParaRPr lang="en-US" sz="1950" dirty="0"/>
          </a:p>
        </p:txBody>
      </p:sp>
      <p:sp>
        <p:nvSpPr>
          <p:cNvPr id="12" name="Text 7"/>
          <p:cNvSpPr/>
          <p:nvPr/>
        </p:nvSpPr>
        <p:spPr>
          <a:xfrm>
            <a:off x="7439144" y="5329952"/>
            <a:ext cx="3074670" cy="1587698"/>
          </a:xfrm>
          <a:prstGeom prst="rect">
            <a:avLst/>
          </a:prstGeom>
          <a:noFill/>
          <a:ln/>
        </p:spPr>
        <p:txBody>
          <a:bodyPr wrap="square" lIns="0" tIns="0" rIns="0" bIns="0" rtlCol="0" anchor="t"/>
          <a:lstStyle/>
          <a:p>
            <a:pPr marL="0" indent="0" algn="l">
              <a:lnSpc>
                <a:spcPts val="2500"/>
              </a:lnSpc>
              <a:buNone/>
            </a:pPr>
            <a:r>
              <a:rPr lang="en-US" sz="1550" dirty="0">
                <a:latin typeface="Inter Light" pitchFamily="34" charset="0"/>
                <a:ea typeface="Inter Light" pitchFamily="34" charset="-122"/>
                <a:cs typeface="Inter Light" pitchFamily="34" charset="-120"/>
              </a:rPr>
              <a:t>Kad skolēni saprot mācību jēgu un redz savas zināšanas darbībā, viņu iekšējā motivācija un interese par mācīšanos būtiski pieaug.</a:t>
            </a:r>
            <a:endParaRPr lang="en-US" sz="1550" dirty="0"/>
          </a:p>
        </p:txBody>
      </p:sp>
      <p:pic>
        <p:nvPicPr>
          <p:cNvPr id="13" name="Image 3" descr="preencoded.png"/>
          <p:cNvPicPr>
            <a:picLocks noChangeAspect="1"/>
          </p:cNvPicPr>
          <p:nvPr/>
        </p:nvPicPr>
        <p:blipFill>
          <a:blip r:embed="rId6"/>
          <a:stretch>
            <a:fillRect/>
          </a:stretch>
        </p:blipFill>
        <p:spPr>
          <a:xfrm>
            <a:off x="10761821" y="2869525"/>
            <a:ext cx="1783318" cy="1783318"/>
          </a:xfrm>
          <a:prstGeom prst="rect">
            <a:avLst/>
          </a:prstGeom>
        </p:spPr>
      </p:pic>
      <p:sp>
        <p:nvSpPr>
          <p:cNvPr id="14" name="Text 8"/>
          <p:cNvSpPr/>
          <p:nvPr/>
        </p:nvSpPr>
        <p:spPr>
          <a:xfrm>
            <a:off x="10761821" y="4900851"/>
            <a:ext cx="2480905" cy="310158"/>
          </a:xfrm>
          <a:prstGeom prst="rect">
            <a:avLst/>
          </a:prstGeom>
          <a:noFill/>
          <a:ln/>
        </p:spPr>
        <p:txBody>
          <a:bodyPr wrap="none" lIns="0" tIns="0" rIns="0" bIns="0" rtlCol="0" anchor="t"/>
          <a:lstStyle/>
          <a:p>
            <a:pPr marL="0" indent="0" algn="l">
              <a:lnSpc>
                <a:spcPts val="2400"/>
              </a:lnSpc>
              <a:buNone/>
            </a:pPr>
            <a:r>
              <a:rPr lang="en-US" sz="1950" dirty="0">
                <a:latin typeface="Montserrat Medium" pitchFamily="34" charset="0"/>
                <a:ea typeface="Montserrat Medium" pitchFamily="34" charset="-122"/>
                <a:cs typeface="Montserrat Medium" pitchFamily="34" charset="-120"/>
              </a:rPr>
              <a:t>Gatavība nākotnei</a:t>
            </a:r>
            <a:endParaRPr lang="en-US" sz="1950" dirty="0"/>
          </a:p>
        </p:txBody>
      </p:sp>
      <p:sp>
        <p:nvSpPr>
          <p:cNvPr id="15" name="Text 9"/>
          <p:cNvSpPr/>
          <p:nvPr/>
        </p:nvSpPr>
        <p:spPr>
          <a:xfrm>
            <a:off x="10761821" y="5330071"/>
            <a:ext cx="3074789" cy="1905238"/>
          </a:xfrm>
          <a:prstGeom prst="rect">
            <a:avLst/>
          </a:prstGeom>
          <a:noFill/>
          <a:ln/>
        </p:spPr>
        <p:txBody>
          <a:bodyPr wrap="square" lIns="0" tIns="0" rIns="0" bIns="0" rtlCol="0" anchor="t"/>
          <a:lstStyle/>
          <a:p>
            <a:pPr marL="0" indent="0" algn="l">
              <a:lnSpc>
                <a:spcPts val="2500"/>
              </a:lnSpc>
              <a:buNone/>
            </a:pPr>
            <a:r>
              <a:rPr lang="en-US" sz="1550" dirty="0">
                <a:latin typeface="Inter Light" pitchFamily="34" charset="0"/>
                <a:ea typeface="Inter Light" pitchFamily="34" charset="-122"/>
                <a:cs typeface="Inter Light" pitchFamily="34" charset="-120"/>
              </a:rPr>
              <a:t>Dziļa domāšana sagatavo skolēnus nākotnes darba tirgum, kur būs nepieciešamas kompleksu problēmu risināšanas, pielāgošanās un mūžizglītības prasmes.</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9C6BB0-BED8-587E-4985-AE279C61B8D1}"/>
              </a:ext>
            </a:extLst>
          </p:cNvPr>
          <p:cNvSpPr txBox="1"/>
          <p:nvPr/>
        </p:nvSpPr>
        <p:spPr>
          <a:xfrm>
            <a:off x="1949822" y="2925686"/>
            <a:ext cx="10381129" cy="707886"/>
          </a:xfrm>
          <a:prstGeom prst="rect">
            <a:avLst/>
          </a:prstGeom>
          <a:noFill/>
        </p:spPr>
        <p:txBody>
          <a:bodyPr wrap="square">
            <a:spAutoFit/>
          </a:bodyPr>
          <a:lstStyle/>
          <a:p>
            <a:r>
              <a:rPr lang="lv-LV" sz="4000" dirty="0">
                <a:hlinkClick r:id="rId2"/>
              </a:rPr>
              <a:t>https://www.youtube.com/watch?v=c5RcI10vBzk</a:t>
            </a:r>
            <a:endParaRPr lang="lv-LV" sz="4000" dirty="0"/>
          </a:p>
        </p:txBody>
      </p:sp>
    </p:spTree>
    <p:extLst>
      <p:ext uri="{BB962C8B-B14F-4D97-AF65-F5344CB8AC3E}">
        <p14:creationId xmlns:p14="http://schemas.microsoft.com/office/powerpoint/2010/main" val="4164780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50269" y="359212"/>
            <a:ext cx="8893732" cy="906066"/>
          </a:xfrm>
          <a:prstGeom prst="rect">
            <a:avLst/>
          </a:prstGeom>
          <a:noFill/>
          <a:ln/>
        </p:spPr>
        <p:txBody>
          <a:bodyPr wrap="square" lIns="0" tIns="0" rIns="0" bIns="0" rtlCol="0" anchor="t"/>
          <a:lstStyle/>
          <a:p>
            <a:pPr marL="0" indent="0" algn="l">
              <a:lnSpc>
                <a:spcPts val="3550"/>
              </a:lnSpc>
              <a:buNone/>
            </a:pPr>
            <a:r>
              <a:rPr lang="en-US" sz="3600" b="1" dirty="0" err="1">
                <a:latin typeface="Montserrat Medium" pitchFamily="34" charset="0"/>
                <a:ea typeface="Montserrat Medium" pitchFamily="34" charset="-122"/>
                <a:cs typeface="Montserrat Medium" pitchFamily="34" charset="-120"/>
              </a:rPr>
              <a:t>Dziļ</a:t>
            </a:r>
            <a:r>
              <a:rPr lang="lv-LV" sz="3600" b="1" dirty="0">
                <a:latin typeface="Montserrat Medium" pitchFamily="34" charset="0"/>
                <a:ea typeface="Montserrat Medium" pitchFamily="34" charset="-122"/>
                <a:cs typeface="Montserrat Medium" pitchFamily="34" charset="-120"/>
              </a:rPr>
              <a:t>ā</a:t>
            </a:r>
            <a:r>
              <a:rPr lang="en-US" sz="3600" b="1" dirty="0">
                <a:latin typeface="Montserrat Medium" pitchFamily="34" charset="0"/>
                <a:ea typeface="Montserrat Medium" pitchFamily="34" charset="-122"/>
                <a:cs typeface="Montserrat Medium" pitchFamily="34" charset="-120"/>
              </a:rPr>
              <a:t> domāšana kā izglītības nākotne</a:t>
            </a:r>
            <a:endParaRPr lang="en-US" sz="3600" b="1" dirty="0"/>
          </a:p>
        </p:txBody>
      </p:sp>
      <p:sp>
        <p:nvSpPr>
          <p:cNvPr id="4" name="Shape 1"/>
          <p:cNvSpPr/>
          <p:nvPr/>
        </p:nvSpPr>
        <p:spPr>
          <a:xfrm>
            <a:off x="507325" y="2373511"/>
            <a:ext cx="3919657" cy="2125861"/>
          </a:xfrm>
          <a:prstGeom prst="roundRect">
            <a:avLst>
              <a:gd name="adj" fmla="val 6137"/>
            </a:avLst>
          </a:prstGeom>
          <a:solidFill>
            <a:srgbClr val="EFF0F6"/>
          </a:solidFill>
          <a:ln w="7620">
            <a:solidFill>
              <a:srgbClr val="C6C9DC"/>
            </a:solidFill>
            <a:prstDash val="solid"/>
          </a:ln>
        </p:spPr>
        <p:txBody>
          <a:bodyPr/>
          <a:lstStyle/>
          <a:p>
            <a:endParaRPr lang="lv-LV"/>
          </a:p>
        </p:txBody>
      </p:sp>
      <p:sp>
        <p:nvSpPr>
          <p:cNvPr id="5" name="Shape 2"/>
          <p:cNvSpPr/>
          <p:nvPr/>
        </p:nvSpPr>
        <p:spPr>
          <a:xfrm>
            <a:off x="659844" y="2526030"/>
            <a:ext cx="434816" cy="434816"/>
          </a:xfrm>
          <a:prstGeom prst="roundRect">
            <a:avLst>
              <a:gd name="adj" fmla="val 21027482"/>
            </a:avLst>
          </a:prstGeom>
          <a:solidFill>
            <a:srgbClr val="C6C9DC"/>
          </a:solidFill>
          <a:ln/>
        </p:spPr>
        <p:txBody>
          <a:bodyPr/>
          <a:lstStyle/>
          <a:p>
            <a:endParaRPr lang="lv-LV"/>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383" y="2645568"/>
            <a:ext cx="195620" cy="195620"/>
          </a:xfrm>
          <a:prstGeom prst="rect">
            <a:avLst/>
          </a:prstGeom>
        </p:spPr>
      </p:pic>
      <p:sp>
        <p:nvSpPr>
          <p:cNvPr id="7" name="Text 3"/>
          <p:cNvSpPr/>
          <p:nvPr/>
        </p:nvSpPr>
        <p:spPr>
          <a:xfrm>
            <a:off x="659844" y="3105745"/>
            <a:ext cx="1812012" cy="226457"/>
          </a:xfrm>
          <a:prstGeom prst="rect">
            <a:avLst/>
          </a:prstGeom>
          <a:noFill/>
          <a:ln/>
        </p:spPr>
        <p:txBody>
          <a:bodyPr wrap="none" lIns="0" tIns="0" rIns="0" bIns="0" rtlCol="0" anchor="t"/>
          <a:lstStyle/>
          <a:p>
            <a:pPr marL="0" indent="0" algn="l">
              <a:lnSpc>
                <a:spcPts val="1750"/>
              </a:lnSpc>
              <a:buNone/>
            </a:pPr>
            <a:r>
              <a:rPr lang="en-US" sz="1400" b="1" dirty="0">
                <a:latin typeface="Montserrat Medium" pitchFamily="34" charset="0"/>
                <a:ea typeface="Montserrat Medium" pitchFamily="34" charset="-122"/>
                <a:cs typeface="Montserrat Medium" pitchFamily="34" charset="-120"/>
              </a:rPr>
              <a:t>Dziļāks mērķis</a:t>
            </a:r>
            <a:endParaRPr lang="en-US" sz="1400" b="1" dirty="0"/>
          </a:p>
        </p:txBody>
      </p:sp>
      <p:sp>
        <p:nvSpPr>
          <p:cNvPr id="8" name="Text 4"/>
          <p:cNvSpPr/>
          <p:nvPr/>
        </p:nvSpPr>
        <p:spPr>
          <a:xfrm>
            <a:off x="659844" y="3419117"/>
            <a:ext cx="3614618" cy="927735"/>
          </a:xfrm>
          <a:prstGeom prst="rect">
            <a:avLst/>
          </a:prstGeom>
          <a:noFill/>
          <a:ln/>
        </p:spPr>
        <p:txBody>
          <a:bodyPr wrap="square" lIns="0" tIns="0" rIns="0" bIns="0" rtlCol="0" anchor="t"/>
          <a:lstStyle/>
          <a:p>
            <a:pPr marL="0" indent="0" algn="l">
              <a:lnSpc>
                <a:spcPts val="1800"/>
              </a:lnSpc>
              <a:buNone/>
            </a:pPr>
            <a:r>
              <a:rPr lang="en-US" sz="1200" dirty="0">
                <a:latin typeface="Inter Light" pitchFamily="34" charset="0"/>
                <a:ea typeface="Inter Light" pitchFamily="34" charset="-122"/>
                <a:cs typeface="Inter Light" pitchFamily="34" charset="-120"/>
              </a:rPr>
              <a:t>Dziļa domāšana nav tikai viena no daudzajām prasmēm - tā ir izglītības būtiskais mērķis, kas veido pilnvērtīgu, domājošu un radošu personību, gatavu sastapties ar sarežģītām dzīves situācijām.</a:t>
            </a:r>
            <a:endParaRPr lang="en-US" sz="1200" dirty="0"/>
          </a:p>
        </p:txBody>
      </p:sp>
      <p:sp>
        <p:nvSpPr>
          <p:cNvPr id="9" name="Shape 5"/>
          <p:cNvSpPr/>
          <p:nvPr/>
        </p:nvSpPr>
        <p:spPr>
          <a:xfrm>
            <a:off x="4571881" y="2373511"/>
            <a:ext cx="3919776" cy="2125861"/>
          </a:xfrm>
          <a:prstGeom prst="roundRect">
            <a:avLst>
              <a:gd name="adj" fmla="val 6137"/>
            </a:avLst>
          </a:prstGeom>
          <a:solidFill>
            <a:srgbClr val="EFF0F6"/>
          </a:solidFill>
          <a:ln w="7620">
            <a:solidFill>
              <a:srgbClr val="C6C9DC"/>
            </a:solidFill>
            <a:prstDash val="solid"/>
          </a:ln>
        </p:spPr>
        <p:txBody>
          <a:bodyPr/>
          <a:lstStyle/>
          <a:p>
            <a:endParaRPr lang="lv-LV"/>
          </a:p>
        </p:txBody>
      </p:sp>
      <p:sp>
        <p:nvSpPr>
          <p:cNvPr id="10" name="Shape 6"/>
          <p:cNvSpPr/>
          <p:nvPr/>
        </p:nvSpPr>
        <p:spPr>
          <a:xfrm>
            <a:off x="4724400" y="2526030"/>
            <a:ext cx="434816" cy="434816"/>
          </a:xfrm>
          <a:prstGeom prst="roundRect">
            <a:avLst>
              <a:gd name="adj" fmla="val 21027482"/>
            </a:avLst>
          </a:prstGeom>
          <a:solidFill>
            <a:srgbClr val="C6C9DC"/>
          </a:solidFill>
          <a:ln/>
        </p:spPr>
        <p:txBody>
          <a:bodyPr/>
          <a:lstStyle/>
          <a:p>
            <a:endParaRPr lang="lv-LV"/>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43939" y="2645568"/>
            <a:ext cx="195620" cy="195620"/>
          </a:xfrm>
          <a:prstGeom prst="rect">
            <a:avLst/>
          </a:prstGeom>
        </p:spPr>
      </p:pic>
      <p:sp>
        <p:nvSpPr>
          <p:cNvPr id="12" name="Text 7"/>
          <p:cNvSpPr/>
          <p:nvPr/>
        </p:nvSpPr>
        <p:spPr>
          <a:xfrm>
            <a:off x="4724400" y="3105745"/>
            <a:ext cx="1812012" cy="226457"/>
          </a:xfrm>
          <a:prstGeom prst="rect">
            <a:avLst/>
          </a:prstGeom>
          <a:noFill/>
          <a:ln/>
        </p:spPr>
        <p:txBody>
          <a:bodyPr wrap="none" lIns="0" tIns="0" rIns="0" bIns="0" rtlCol="0" anchor="t"/>
          <a:lstStyle/>
          <a:p>
            <a:pPr marL="0" indent="0" algn="l">
              <a:lnSpc>
                <a:spcPts val="1750"/>
              </a:lnSpc>
              <a:buNone/>
            </a:pPr>
            <a:r>
              <a:rPr lang="en-US" sz="1400" b="1" dirty="0">
                <a:latin typeface="Montserrat Medium" pitchFamily="34" charset="0"/>
                <a:ea typeface="Montserrat Medium" pitchFamily="34" charset="-122"/>
                <a:cs typeface="Montserrat Medium" pitchFamily="34" charset="-120"/>
              </a:rPr>
              <a:t>Jūsu ietekme</a:t>
            </a:r>
            <a:endParaRPr lang="en-US" sz="1400" b="1" dirty="0"/>
          </a:p>
        </p:txBody>
      </p:sp>
      <p:sp>
        <p:nvSpPr>
          <p:cNvPr id="13" name="Text 8"/>
          <p:cNvSpPr/>
          <p:nvPr/>
        </p:nvSpPr>
        <p:spPr>
          <a:xfrm>
            <a:off x="4724400" y="3419117"/>
            <a:ext cx="3614738" cy="927735"/>
          </a:xfrm>
          <a:prstGeom prst="rect">
            <a:avLst/>
          </a:prstGeom>
          <a:noFill/>
          <a:ln/>
        </p:spPr>
        <p:txBody>
          <a:bodyPr wrap="square" lIns="0" tIns="0" rIns="0" bIns="0" rtlCol="0" anchor="t"/>
          <a:lstStyle/>
          <a:p>
            <a:pPr marL="0" indent="0" algn="l">
              <a:lnSpc>
                <a:spcPts val="1800"/>
              </a:lnSpc>
              <a:buNone/>
            </a:pPr>
            <a:r>
              <a:rPr lang="lv-LV" sz="1200" dirty="0">
                <a:latin typeface="Inter Light" pitchFamily="34" charset="0"/>
                <a:ea typeface="Inter Light" pitchFamily="34" charset="-122"/>
                <a:cs typeface="Inter Light" pitchFamily="34" charset="-120"/>
              </a:rPr>
              <a:t>Mums, kā skolotājiem </a:t>
            </a:r>
            <a:r>
              <a:rPr lang="en-US" sz="1200" dirty="0" err="1">
                <a:latin typeface="Inter Light" pitchFamily="34" charset="0"/>
                <a:ea typeface="Inter Light" pitchFamily="34" charset="-122"/>
                <a:cs typeface="Inter Light" pitchFamily="34" charset="-120"/>
              </a:rPr>
              <a:t>ir</a:t>
            </a:r>
            <a:r>
              <a:rPr lang="en-US" sz="1200" dirty="0">
                <a:latin typeface="Inter Light" pitchFamily="34" charset="0"/>
                <a:ea typeface="Inter Light" pitchFamily="34" charset="-122"/>
                <a:cs typeface="Inter Light" pitchFamily="34" charset="-120"/>
              </a:rPr>
              <a:t> unikāla iespēja mainīt skolēnu dzīves. Ieviešot dziļas domāšanas principus savās stundās, jūs veidojat nākotnes līderus, inovatorus un atbildīgus pilsoņus.</a:t>
            </a:r>
            <a:endParaRPr lang="en-US" sz="1200" dirty="0"/>
          </a:p>
        </p:txBody>
      </p:sp>
      <p:sp>
        <p:nvSpPr>
          <p:cNvPr id="14" name="Shape 9"/>
          <p:cNvSpPr/>
          <p:nvPr/>
        </p:nvSpPr>
        <p:spPr>
          <a:xfrm>
            <a:off x="507325" y="5251370"/>
            <a:ext cx="7984331" cy="1661993"/>
          </a:xfrm>
          <a:prstGeom prst="roundRect">
            <a:avLst>
              <a:gd name="adj" fmla="val 7850"/>
            </a:avLst>
          </a:prstGeom>
          <a:solidFill>
            <a:srgbClr val="EFF0F6"/>
          </a:solidFill>
          <a:ln w="7620">
            <a:solidFill>
              <a:srgbClr val="C6C9DC"/>
            </a:solidFill>
            <a:prstDash val="solid"/>
          </a:ln>
        </p:spPr>
        <p:txBody>
          <a:bodyPr/>
          <a:lstStyle/>
          <a:p>
            <a:endParaRPr lang="lv-LV"/>
          </a:p>
        </p:txBody>
      </p:sp>
      <p:sp>
        <p:nvSpPr>
          <p:cNvPr id="15" name="Shape 10"/>
          <p:cNvSpPr/>
          <p:nvPr/>
        </p:nvSpPr>
        <p:spPr>
          <a:xfrm>
            <a:off x="659844" y="5403889"/>
            <a:ext cx="434816" cy="434816"/>
          </a:xfrm>
          <a:prstGeom prst="roundRect">
            <a:avLst>
              <a:gd name="adj" fmla="val 21027482"/>
            </a:avLst>
          </a:prstGeom>
          <a:solidFill>
            <a:srgbClr val="C6C9DC"/>
          </a:solidFill>
          <a:ln/>
        </p:spPr>
        <p:txBody>
          <a:bodyPr/>
          <a:lstStyle/>
          <a:p>
            <a:endParaRPr lang="lv-LV"/>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9383" y="5523427"/>
            <a:ext cx="195620" cy="195620"/>
          </a:xfrm>
          <a:prstGeom prst="rect">
            <a:avLst/>
          </a:prstGeom>
        </p:spPr>
      </p:pic>
      <p:sp>
        <p:nvSpPr>
          <p:cNvPr id="17" name="Text 11"/>
          <p:cNvSpPr/>
          <p:nvPr/>
        </p:nvSpPr>
        <p:spPr>
          <a:xfrm>
            <a:off x="659844" y="5983604"/>
            <a:ext cx="1812012" cy="226457"/>
          </a:xfrm>
          <a:prstGeom prst="rect">
            <a:avLst/>
          </a:prstGeom>
          <a:noFill/>
          <a:ln/>
        </p:spPr>
        <p:txBody>
          <a:bodyPr wrap="none" lIns="0" tIns="0" rIns="0" bIns="0" rtlCol="0" anchor="t"/>
          <a:lstStyle/>
          <a:p>
            <a:pPr marL="0" indent="0" algn="l">
              <a:lnSpc>
                <a:spcPts val="1750"/>
              </a:lnSpc>
              <a:buNone/>
            </a:pPr>
            <a:r>
              <a:rPr lang="en-US" sz="1400" b="1" dirty="0">
                <a:latin typeface="Montserrat Medium" pitchFamily="34" charset="0"/>
                <a:ea typeface="Montserrat Medium" pitchFamily="34" charset="-122"/>
                <a:cs typeface="Montserrat Medium" pitchFamily="34" charset="-120"/>
              </a:rPr>
              <a:t>Ceļš uz priekšu</a:t>
            </a:r>
            <a:endParaRPr lang="en-US" sz="1400" b="1" dirty="0"/>
          </a:p>
        </p:txBody>
      </p:sp>
      <p:sp>
        <p:nvSpPr>
          <p:cNvPr id="18" name="Text 12"/>
          <p:cNvSpPr/>
          <p:nvPr/>
        </p:nvSpPr>
        <p:spPr>
          <a:xfrm>
            <a:off x="659844" y="6296976"/>
            <a:ext cx="7679293" cy="463868"/>
          </a:xfrm>
          <a:prstGeom prst="rect">
            <a:avLst/>
          </a:prstGeom>
          <a:noFill/>
          <a:ln/>
        </p:spPr>
        <p:txBody>
          <a:bodyPr wrap="square" lIns="0" tIns="0" rIns="0" bIns="0" rtlCol="0" anchor="t"/>
          <a:lstStyle/>
          <a:p>
            <a:pPr marL="0" indent="0" algn="l">
              <a:lnSpc>
                <a:spcPts val="1800"/>
              </a:lnSpc>
              <a:buNone/>
            </a:pPr>
            <a:r>
              <a:rPr lang="en-US" sz="1200" dirty="0" err="1">
                <a:latin typeface="Inter Light" pitchFamily="34" charset="0"/>
                <a:ea typeface="Inter Light" pitchFamily="34" charset="-122"/>
                <a:cs typeface="Inter Light" pitchFamily="34" charset="-120"/>
              </a:rPr>
              <a:t>Aicinām</a:t>
            </a:r>
            <a:r>
              <a:rPr lang="en-US" sz="1200" dirty="0">
                <a:latin typeface="Inter Light" pitchFamily="34" charset="0"/>
                <a:ea typeface="Inter Light" pitchFamily="34" charset="-122"/>
                <a:cs typeface="Inter Light" pitchFamily="34" charset="-120"/>
              </a:rPr>
              <a:t> </a:t>
            </a:r>
            <a:r>
              <a:rPr lang="en-US" sz="1200" dirty="0" err="1">
                <a:latin typeface="Inter Light" pitchFamily="34" charset="0"/>
                <a:ea typeface="Inter Light" pitchFamily="34" charset="-122"/>
                <a:cs typeface="Inter Light" pitchFamily="34" charset="-120"/>
              </a:rPr>
              <a:t>būt</a:t>
            </a:r>
            <a:r>
              <a:rPr lang="en-US" sz="1200" dirty="0">
                <a:latin typeface="Inter Light" pitchFamily="34" charset="0"/>
                <a:ea typeface="Inter Light" pitchFamily="34" charset="-122"/>
                <a:cs typeface="Inter Light" pitchFamily="34" charset="-120"/>
              </a:rPr>
              <a:t> drosmīgiem eksperimentētājiem, atvērtiem jaunām idejām un konsekvientiem dziļas domāšanas veicinātājiem. Katrs solis uz dziļāku mācīšanos ir solis uz labāku nākotni.</a:t>
            </a:r>
            <a:endParaRPr lang="en-US"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FB4A23-266B-1BE4-1F43-0F33484EAE33}"/>
              </a:ext>
            </a:extLst>
          </p:cNvPr>
          <p:cNvSpPr txBox="1"/>
          <p:nvPr/>
        </p:nvSpPr>
        <p:spPr>
          <a:xfrm>
            <a:off x="225258" y="640983"/>
            <a:ext cx="6721642" cy="646331"/>
          </a:xfrm>
          <a:prstGeom prst="rect">
            <a:avLst/>
          </a:prstGeom>
          <a:noFill/>
        </p:spPr>
        <p:txBody>
          <a:bodyPr wrap="square" rtlCol="0">
            <a:spAutoFit/>
          </a:bodyPr>
          <a:lstStyle/>
          <a:p>
            <a:r>
              <a:rPr lang="lv-LV" sz="3600" dirty="0"/>
              <a:t>Patstāvīga uzdevumu veidošana.</a:t>
            </a:r>
          </a:p>
        </p:txBody>
      </p:sp>
    </p:spTree>
    <p:extLst>
      <p:ext uri="{BB962C8B-B14F-4D97-AF65-F5344CB8AC3E}">
        <p14:creationId xmlns:p14="http://schemas.microsoft.com/office/powerpoint/2010/main" val="2170184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D55BF9-6650-8B69-CD41-C46D7770D23D}"/>
              </a:ext>
            </a:extLst>
          </p:cNvPr>
          <p:cNvSpPr txBox="1"/>
          <p:nvPr/>
        </p:nvSpPr>
        <p:spPr>
          <a:xfrm>
            <a:off x="1622926" y="1870826"/>
            <a:ext cx="10122569" cy="2800767"/>
          </a:xfrm>
          <a:prstGeom prst="rect">
            <a:avLst/>
          </a:prstGeom>
          <a:noFill/>
        </p:spPr>
        <p:txBody>
          <a:bodyPr wrap="square" rtlCol="0">
            <a:spAutoFit/>
          </a:bodyPr>
          <a:lstStyle/>
          <a:p>
            <a:pPr algn="ctr"/>
            <a:r>
              <a:rPr lang="lv-LV" sz="8800" dirty="0"/>
              <a:t>Paldies!</a:t>
            </a:r>
          </a:p>
          <a:p>
            <a:pPr algn="ctr"/>
            <a:endParaRPr lang="lv-LV" sz="4400" dirty="0"/>
          </a:p>
          <a:p>
            <a:pPr algn="ctr"/>
            <a:r>
              <a:rPr lang="lv-LV" sz="4400" dirty="0"/>
              <a:t>Cerams, ka kaut kas noderēs.</a:t>
            </a:r>
          </a:p>
        </p:txBody>
      </p:sp>
      <p:sp>
        <p:nvSpPr>
          <p:cNvPr id="19" name="Text 13"/>
          <p:cNvSpPr/>
          <p:nvPr/>
        </p:nvSpPr>
        <p:spPr>
          <a:xfrm>
            <a:off x="2006600" y="6890542"/>
            <a:ext cx="11430000" cy="1250394"/>
          </a:xfrm>
          <a:prstGeom prst="rect">
            <a:avLst/>
          </a:prstGeom>
          <a:noFill/>
          <a:ln/>
        </p:spPr>
        <p:txBody>
          <a:bodyPr wrap="square" lIns="0" tIns="0" rIns="0" bIns="0" rtlCol="0" anchor="t"/>
          <a:lstStyle/>
          <a:p>
            <a:pPr marL="0" indent="0" algn="l">
              <a:lnSpc>
                <a:spcPts val="4900"/>
              </a:lnSpc>
              <a:buNone/>
            </a:pPr>
            <a:r>
              <a:rPr lang="en-US" sz="3900" dirty="0">
                <a:latin typeface="Montserrat Medium" pitchFamily="34" charset="0"/>
                <a:ea typeface="Montserrat Medium" pitchFamily="34" charset="-122"/>
                <a:cs typeface="Montserrat Medium" pitchFamily="34" charset="-120"/>
              </a:rPr>
              <a:t>Domā dziļi, māci dziļi, </a:t>
            </a:r>
            <a:r>
              <a:rPr lang="en-US" sz="3900" dirty="0" err="1">
                <a:latin typeface="Montserrat Medium" pitchFamily="34" charset="0"/>
                <a:ea typeface="Montserrat Medium" pitchFamily="34" charset="-122"/>
                <a:cs typeface="Montserrat Medium" pitchFamily="34" charset="-120"/>
              </a:rPr>
              <a:t>iedvesmo</a:t>
            </a:r>
            <a:r>
              <a:rPr lang="en-US" sz="3900" dirty="0">
                <a:latin typeface="Montserrat Medium" pitchFamily="34" charset="0"/>
                <a:ea typeface="Montserrat Medium" pitchFamily="34" charset="-122"/>
                <a:cs typeface="Montserrat Medium" pitchFamily="34" charset="-120"/>
              </a:rPr>
              <a:t> </a:t>
            </a:r>
            <a:r>
              <a:rPr lang="en-US" sz="3900" dirty="0" err="1">
                <a:latin typeface="Montserrat Medium" pitchFamily="34" charset="0"/>
                <a:ea typeface="Montserrat Medium" pitchFamily="34" charset="-122"/>
                <a:cs typeface="Montserrat Medium" pitchFamily="34" charset="-120"/>
              </a:rPr>
              <a:t>nākotn</a:t>
            </a:r>
            <a:r>
              <a:rPr lang="lv-LV" sz="3900" dirty="0" err="1">
                <a:latin typeface="Montserrat Medium" pitchFamily="34" charset="0"/>
                <a:ea typeface="Montserrat Medium" pitchFamily="34" charset="-122"/>
                <a:cs typeface="Montserrat Medium" pitchFamily="34" charset="-120"/>
              </a:rPr>
              <a:t>ei</a:t>
            </a:r>
            <a:r>
              <a:rPr lang="lv-LV" sz="3900" dirty="0">
                <a:latin typeface="Montserrat Medium" pitchFamily="34" charset="0"/>
                <a:ea typeface="Montserrat Medium" pitchFamily="34" charset="-122"/>
                <a:cs typeface="Montserrat Medium" pitchFamily="34" charset="-120"/>
              </a:rPr>
              <a:t>!</a:t>
            </a:r>
            <a:endParaRPr lang="en-US" sz="3900" dirty="0"/>
          </a:p>
        </p:txBody>
      </p:sp>
    </p:spTree>
    <p:extLst>
      <p:ext uri="{BB962C8B-B14F-4D97-AF65-F5344CB8AC3E}">
        <p14:creationId xmlns:p14="http://schemas.microsoft.com/office/powerpoint/2010/main" val="3236233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ula 1">
            <a:extLst>
              <a:ext uri="{FF2B5EF4-FFF2-40B4-BE49-F238E27FC236}">
                <a16:creationId xmlns:a16="http://schemas.microsoft.com/office/drawing/2014/main" id="{3C6CBED5-03F1-68F0-845D-45C3347854B4}"/>
              </a:ext>
            </a:extLst>
          </p:cNvPr>
          <p:cNvGraphicFramePr>
            <a:graphicFrameLocks noGrp="1"/>
          </p:cNvGraphicFramePr>
          <p:nvPr>
            <p:extLst>
              <p:ext uri="{D42A27DB-BD31-4B8C-83A1-F6EECF244321}">
                <p14:modId xmlns:p14="http://schemas.microsoft.com/office/powerpoint/2010/main" val="961621626"/>
              </p:ext>
            </p:extLst>
          </p:nvPr>
        </p:nvGraphicFramePr>
        <p:xfrm>
          <a:off x="2438586" y="1108384"/>
          <a:ext cx="12191814" cy="518160"/>
        </p:xfrm>
        <a:graphic>
          <a:graphicData uri="http://schemas.openxmlformats.org/drawingml/2006/table">
            <a:tbl>
              <a:tblPr/>
              <a:tblGrid>
                <a:gridCol w="12191814">
                  <a:extLst>
                    <a:ext uri="{9D8B030D-6E8A-4147-A177-3AD203B41FA5}">
                      <a16:colId xmlns:a16="http://schemas.microsoft.com/office/drawing/2014/main" val="1090497423"/>
                    </a:ext>
                  </a:extLst>
                </a:gridCol>
              </a:tblGrid>
              <a:tr h="0">
                <a:tc>
                  <a:txBody>
                    <a:bodyPr/>
                    <a:lstStyle/>
                    <a:p>
                      <a:pPr>
                        <a:buNone/>
                      </a:pPr>
                      <a:r>
                        <a:rPr lang="lv-LV" sz="2800" dirty="0">
                          <a:solidFill>
                            <a:srgbClr val="000000"/>
                          </a:solidFill>
                          <a:effectLst/>
                          <a:latin typeface="+mn-lt"/>
                        </a:rPr>
                        <a:t>Visi mācību priekšmeti ir īpaši, bet matemātika ir atšķirīga. </a:t>
                      </a:r>
                      <a:endParaRPr lang="lv-LV" sz="2000" dirty="0">
                        <a:effectLst/>
                        <a:latin typeface="+mn-lt"/>
                      </a:endParaRPr>
                    </a:p>
                  </a:txBody>
                  <a:tcPr anchor="ctr">
                    <a:lnL>
                      <a:noFill/>
                    </a:lnL>
                    <a:lnR>
                      <a:noFill/>
                    </a:lnR>
                    <a:lnT>
                      <a:noFill/>
                    </a:lnT>
                    <a:lnB>
                      <a:noFill/>
                    </a:lnB>
                    <a:noFill/>
                  </a:tcPr>
                </a:tc>
                <a:extLst>
                  <a:ext uri="{0D108BD9-81ED-4DB2-BD59-A6C34878D82A}">
                    <a16:rowId xmlns:a16="http://schemas.microsoft.com/office/drawing/2014/main" val="2119456617"/>
                  </a:ext>
                </a:extLst>
              </a:tr>
            </a:tbl>
          </a:graphicData>
        </a:graphic>
      </p:graphicFrame>
      <p:graphicFrame>
        <p:nvGraphicFramePr>
          <p:cNvPr id="3" name="Tabula 2">
            <a:extLst>
              <a:ext uri="{FF2B5EF4-FFF2-40B4-BE49-F238E27FC236}">
                <a16:creationId xmlns:a16="http://schemas.microsoft.com/office/drawing/2014/main" id="{E719005E-07E2-52D4-9FA9-FD46EDB6C8E1}"/>
              </a:ext>
            </a:extLst>
          </p:cNvPr>
          <p:cNvGraphicFramePr>
            <a:graphicFrameLocks noGrp="1"/>
          </p:cNvGraphicFramePr>
          <p:nvPr>
            <p:extLst>
              <p:ext uri="{D42A27DB-BD31-4B8C-83A1-F6EECF244321}">
                <p14:modId xmlns:p14="http://schemas.microsoft.com/office/powerpoint/2010/main" val="4233665632"/>
              </p:ext>
            </p:extLst>
          </p:nvPr>
        </p:nvGraphicFramePr>
        <p:xfrm>
          <a:off x="765082" y="2163022"/>
          <a:ext cx="12922436" cy="1371600"/>
        </p:xfrm>
        <a:graphic>
          <a:graphicData uri="http://schemas.openxmlformats.org/drawingml/2006/table">
            <a:tbl>
              <a:tblPr/>
              <a:tblGrid>
                <a:gridCol w="12922436">
                  <a:extLst>
                    <a:ext uri="{9D8B030D-6E8A-4147-A177-3AD203B41FA5}">
                      <a16:colId xmlns:a16="http://schemas.microsoft.com/office/drawing/2014/main" val="114655586"/>
                    </a:ext>
                  </a:extLst>
                </a:gridCol>
              </a:tblGrid>
              <a:tr h="0">
                <a:tc>
                  <a:txBody>
                    <a:bodyPr/>
                    <a:lstStyle/>
                    <a:p>
                      <a:pPr algn="just">
                        <a:buNone/>
                      </a:pPr>
                      <a:r>
                        <a:rPr lang="lv-LV" sz="2800" dirty="0">
                          <a:solidFill>
                            <a:srgbClr val="000000"/>
                          </a:solidFill>
                          <a:effectLst/>
                          <a:latin typeface="+mn-lt"/>
                        </a:rPr>
                        <a:t>Matemātika pastāv kā abstrakcijas mūsu galvās un līdz ar to tieši matemātika ir tā, kas visvairāk pieradina cilvēku domāt. Varbūt tieši šī iemesla dēļ, mums </a:t>
                      </a:r>
                      <a:r>
                        <a:rPr lang="lv-LV" sz="2800" dirty="0" err="1">
                          <a:solidFill>
                            <a:srgbClr val="000000"/>
                          </a:solidFill>
                          <a:effectLst/>
                          <a:latin typeface="+mn-lt"/>
                        </a:rPr>
                        <a:t>labpatīk</a:t>
                      </a:r>
                      <a:r>
                        <a:rPr lang="lv-LV" sz="2800" dirty="0">
                          <a:solidFill>
                            <a:srgbClr val="000000"/>
                          </a:solidFill>
                          <a:effectLst/>
                          <a:latin typeface="+mn-lt"/>
                        </a:rPr>
                        <a:t> skolēnus ar labām sekmēm matemātikā uzskatīt par gudriem.</a:t>
                      </a:r>
                      <a:endParaRPr lang="lv-LV" sz="2000" dirty="0">
                        <a:effectLst/>
                        <a:latin typeface="+mn-lt"/>
                      </a:endParaRPr>
                    </a:p>
                  </a:txBody>
                  <a:tcPr anchor="ctr">
                    <a:lnL>
                      <a:noFill/>
                    </a:lnL>
                    <a:lnR>
                      <a:noFill/>
                    </a:lnR>
                    <a:lnT>
                      <a:noFill/>
                    </a:lnT>
                    <a:lnB>
                      <a:noFill/>
                    </a:lnB>
                    <a:noFill/>
                  </a:tcPr>
                </a:tc>
                <a:extLst>
                  <a:ext uri="{0D108BD9-81ED-4DB2-BD59-A6C34878D82A}">
                    <a16:rowId xmlns:a16="http://schemas.microsoft.com/office/drawing/2014/main" val="1731637453"/>
                  </a:ext>
                </a:extLst>
              </a:tr>
            </a:tbl>
          </a:graphicData>
        </a:graphic>
      </p:graphicFrame>
      <p:pic>
        <p:nvPicPr>
          <p:cNvPr id="5" name="Attēls 4">
            <a:extLst>
              <a:ext uri="{FF2B5EF4-FFF2-40B4-BE49-F238E27FC236}">
                <a16:creationId xmlns:a16="http://schemas.microsoft.com/office/drawing/2014/main" id="{6755EC20-8B6F-27B7-949B-CFE08D542E70}"/>
              </a:ext>
            </a:extLst>
          </p:cNvPr>
          <p:cNvPicPr>
            <a:picLocks noChangeAspect="1"/>
          </p:cNvPicPr>
          <p:nvPr/>
        </p:nvPicPr>
        <p:blipFill>
          <a:blip r:embed="rId2"/>
          <a:stretch>
            <a:fillRect/>
          </a:stretch>
        </p:blipFill>
        <p:spPr>
          <a:xfrm>
            <a:off x="4213394" y="4507386"/>
            <a:ext cx="5260806" cy="3001131"/>
          </a:xfrm>
          <a:prstGeom prst="rect">
            <a:avLst/>
          </a:prstGeom>
        </p:spPr>
      </p:pic>
    </p:spTree>
    <p:extLst>
      <p:ext uri="{BB962C8B-B14F-4D97-AF65-F5344CB8AC3E}">
        <p14:creationId xmlns:p14="http://schemas.microsoft.com/office/powerpoint/2010/main" val="754311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ula 1">
            <a:extLst>
              <a:ext uri="{FF2B5EF4-FFF2-40B4-BE49-F238E27FC236}">
                <a16:creationId xmlns:a16="http://schemas.microsoft.com/office/drawing/2014/main" id="{BBDEB399-FA34-7F94-6A14-65F2195E947B}"/>
              </a:ext>
            </a:extLst>
          </p:cNvPr>
          <p:cNvGraphicFramePr>
            <a:graphicFrameLocks noGrp="1"/>
          </p:cNvGraphicFramePr>
          <p:nvPr>
            <p:extLst>
              <p:ext uri="{D42A27DB-BD31-4B8C-83A1-F6EECF244321}">
                <p14:modId xmlns:p14="http://schemas.microsoft.com/office/powerpoint/2010/main" val="258865713"/>
              </p:ext>
            </p:extLst>
          </p:nvPr>
        </p:nvGraphicFramePr>
        <p:xfrm>
          <a:off x="149598" y="653723"/>
          <a:ext cx="14087101" cy="944880"/>
        </p:xfrm>
        <a:graphic>
          <a:graphicData uri="http://schemas.openxmlformats.org/drawingml/2006/table">
            <a:tbl>
              <a:tblPr/>
              <a:tblGrid>
                <a:gridCol w="14087101">
                  <a:extLst>
                    <a:ext uri="{9D8B030D-6E8A-4147-A177-3AD203B41FA5}">
                      <a16:colId xmlns:a16="http://schemas.microsoft.com/office/drawing/2014/main" val="879963535"/>
                    </a:ext>
                  </a:extLst>
                </a:gridCol>
              </a:tblGrid>
              <a:tr h="0">
                <a:tc>
                  <a:txBody>
                    <a:bodyPr/>
                    <a:lstStyle/>
                    <a:p>
                      <a:pPr>
                        <a:spcBef>
                          <a:spcPts val="900"/>
                        </a:spcBef>
                        <a:buNone/>
                      </a:pPr>
                      <a:r>
                        <a:rPr lang="lv-LV" sz="2800" dirty="0">
                          <a:solidFill>
                            <a:srgbClr val="000000"/>
                          </a:solidFill>
                          <a:effectLst/>
                        </a:rPr>
                        <a:t>Viens no izcilākajiem matemātikas mācīšanas un mācīšanās pētniekiem Georg </a:t>
                      </a:r>
                      <a:r>
                        <a:rPr lang="lv-LV" sz="2800" dirty="0" err="1">
                          <a:solidFill>
                            <a:srgbClr val="000000"/>
                          </a:solidFill>
                          <a:effectLst/>
                        </a:rPr>
                        <a:t>Polya</a:t>
                      </a:r>
                      <a:r>
                        <a:rPr lang="lv-LV" sz="2800" dirty="0">
                          <a:solidFill>
                            <a:srgbClr val="000000"/>
                          </a:solidFill>
                          <a:effectLst/>
                        </a:rPr>
                        <a:t> (1887-1985) definēja galvenos matemātikas mācīšanas principus, kuri nav mainījušies arī šodien.</a:t>
                      </a:r>
                      <a:r>
                        <a:rPr lang="lv-LV" sz="2800" dirty="0">
                          <a:effectLst/>
                        </a:rPr>
                        <a:t> </a:t>
                      </a:r>
                      <a:endParaRPr lang="lv-LV" sz="2400" dirty="0">
                        <a:effectLst/>
                      </a:endParaRPr>
                    </a:p>
                  </a:txBody>
                  <a:tcPr anchor="ctr">
                    <a:lnL>
                      <a:noFill/>
                    </a:lnL>
                    <a:lnR>
                      <a:noFill/>
                    </a:lnR>
                    <a:lnT>
                      <a:noFill/>
                    </a:lnT>
                    <a:lnB>
                      <a:noFill/>
                    </a:lnB>
                    <a:noFill/>
                  </a:tcPr>
                </a:tc>
                <a:extLst>
                  <a:ext uri="{0D108BD9-81ED-4DB2-BD59-A6C34878D82A}">
                    <a16:rowId xmlns:a16="http://schemas.microsoft.com/office/drawing/2014/main" val="1260903294"/>
                  </a:ext>
                </a:extLst>
              </a:tr>
            </a:tbl>
          </a:graphicData>
        </a:graphic>
      </p:graphicFrame>
      <p:graphicFrame>
        <p:nvGraphicFramePr>
          <p:cNvPr id="3" name="Tabula 2">
            <a:extLst>
              <a:ext uri="{FF2B5EF4-FFF2-40B4-BE49-F238E27FC236}">
                <a16:creationId xmlns:a16="http://schemas.microsoft.com/office/drawing/2014/main" id="{7B56AB3D-2CF7-3D73-9D71-88F7B9B29192}"/>
              </a:ext>
            </a:extLst>
          </p:cNvPr>
          <p:cNvGraphicFramePr>
            <a:graphicFrameLocks noGrp="1"/>
          </p:cNvGraphicFramePr>
          <p:nvPr>
            <p:extLst>
              <p:ext uri="{D42A27DB-BD31-4B8C-83A1-F6EECF244321}">
                <p14:modId xmlns:p14="http://schemas.microsoft.com/office/powerpoint/2010/main" val="4218968075"/>
              </p:ext>
            </p:extLst>
          </p:nvPr>
        </p:nvGraphicFramePr>
        <p:xfrm>
          <a:off x="693923" y="2374902"/>
          <a:ext cx="12617450" cy="4833620"/>
        </p:xfrm>
        <a:graphic>
          <a:graphicData uri="http://schemas.openxmlformats.org/drawingml/2006/table">
            <a:tbl>
              <a:tblPr/>
              <a:tblGrid>
                <a:gridCol w="12617450">
                  <a:extLst>
                    <a:ext uri="{9D8B030D-6E8A-4147-A177-3AD203B41FA5}">
                      <a16:colId xmlns:a16="http://schemas.microsoft.com/office/drawing/2014/main" val="3852655055"/>
                    </a:ext>
                  </a:extLst>
                </a:gridCol>
              </a:tblGrid>
              <a:tr h="0">
                <a:tc>
                  <a:txBody>
                    <a:bodyPr/>
                    <a:lstStyle/>
                    <a:p>
                      <a:pPr>
                        <a:spcBef>
                          <a:spcPts val="2250"/>
                        </a:spcBef>
                        <a:buNone/>
                      </a:pPr>
                      <a:r>
                        <a:rPr lang="lv-LV" sz="2800" dirty="0">
                          <a:solidFill>
                            <a:srgbClr val="000000"/>
                          </a:solidFill>
                          <a:effectLst/>
                        </a:rPr>
                        <a:t>1.</a:t>
                      </a:r>
                      <a:r>
                        <a:rPr lang="lv-LV" sz="2800" dirty="0">
                          <a:solidFill>
                            <a:srgbClr val="000000"/>
                          </a:solidFill>
                          <a:effectLst/>
                          <a:latin typeface="Times New Roman" panose="02020603050405020304" pitchFamily="18" charset="0"/>
                        </a:rPr>
                        <a:t> </a:t>
                      </a:r>
                      <a:r>
                        <a:rPr lang="lv-LV" sz="2800" dirty="0">
                          <a:solidFill>
                            <a:srgbClr val="000000"/>
                          </a:solidFill>
                          <a:effectLst/>
                        </a:rPr>
                        <a:t>Mācīšana ir vairāk </a:t>
                      </a:r>
                      <a:r>
                        <a:rPr lang="lv-LV" sz="2800" b="1" dirty="0">
                          <a:solidFill>
                            <a:srgbClr val="000000"/>
                          </a:solidFill>
                          <a:effectLst/>
                        </a:rPr>
                        <a:t>māksla</a:t>
                      </a:r>
                      <a:r>
                        <a:rPr lang="lv-LV" sz="2800" dirty="0">
                          <a:solidFill>
                            <a:srgbClr val="000000"/>
                          </a:solidFill>
                          <a:effectLst/>
                        </a:rPr>
                        <a:t> nekā zinātne, un pret to jāizturas radoši.</a:t>
                      </a:r>
                      <a:endParaRPr lang="lv-LV" sz="2800" dirty="0">
                        <a:effectLst/>
                      </a:endParaRPr>
                    </a:p>
                    <a:p>
                      <a:pPr>
                        <a:spcBef>
                          <a:spcPts val="2250"/>
                        </a:spcBef>
                        <a:buNone/>
                      </a:pPr>
                      <a:r>
                        <a:rPr lang="lv-LV" sz="2800" dirty="0">
                          <a:solidFill>
                            <a:srgbClr val="000000"/>
                          </a:solidFill>
                          <a:effectLst/>
                        </a:rPr>
                        <a:t>2. Matemātikas mācīšanas </a:t>
                      </a:r>
                      <a:r>
                        <a:rPr lang="lv-LV" sz="2800" b="1" dirty="0">
                          <a:solidFill>
                            <a:srgbClr val="000000"/>
                          </a:solidFill>
                          <a:effectLst/>
                        </a:rPr>
                        <a:t>galvenais mērķis ir mācīt domāt.</a:t>
                      </a:r>
                      <a:endParaRPr lang="lv-LV" sz="2800" dirty="0">
                        <a:effectLst/>
                      </a:endParaRPr>
                    </a:p>
                    <a:p>
                      <a:pPr>
                        <a:spcBef>
                          <a:spcPts val="750"/>
                        </a:spcBef>
                        <a:buNone/>
                      </a:pPr>
                      <a:r>
                        <a:rPr lang="lv-LV" sz="2800" dirty="0">
                          <a:solidFill>
                            <a:srgbClr val="000000"/>
                          </a:solidFill>
                          <a:effectLst/>
                        </a:rPr>
                        <a:t>3. Tas nozīmē mācīt ne tikai matemātiskās domāšanas loģiskās, bet arī </a:t>
                      </a:r>
                      <a:r>
                        <a:rPr lang="lv-LV" sz="2800" dirty="0" err="1">
                          <a:solidFill>
                            <a:srgbClr val="000000"/>
                          </a:solidFill>
                          <a:effectLst/>
                        </a:rPr>
                        <a:t>pirmsloģiskās</a:t>
                      </a:r>
                      <a:r>
                        <a:rPr lang="lv-LV" sz="2800" dirty="0">
                          <a:solidFill>
                            <a:srgbClr val="000000"/>
                          </a:solidFill>
                          <a:effectLst/>
                        </a:rPr>
                        <a:t> formas (sauktas arī</a:t>
                      </a:r>
                      <a:r>
                        <a:rPr lang="lv-LV" sz="2800" dirty="0">
                          <a:solidFill>
                            <a:srgbClr val="0000FF"/>
                          </a:solidFill>
                          <a:effectLst/>
                        </a:rPr>
                        <a:t> </a:t>
                      </a:r>
                      <a:r>
                        <a:rPr lang="lv-LV" sz="2800" dirty="0">
                          <a:solidFill>
                            <a:schemeClr val="tx1"/>
                          </a:solidFill>
                          <a:effectLst/>
                        </a:rPr>
                        <a:t>domāšanas stratēģijas): </a:t>
                      </a:r>
                    </a:p>
                    <a:p>
                      <a:pPr marL="723900" indent="-368300">
                        <a:spcBef>
                          <a:spcPts val="750"/>
                        </a:spcBef>
                        <a:buFont typeface="Arial" panose="020B0604020202020204" pitchFamily="34" charset="0"/>
                        <a:buChar char="•"/>
                      </a:pPr>
                      <a:r>
                        <a:rPr lang="lv-LV" sz="2800" dirty="0">
                          <a:solidFill>
                            <a:srgbClr val="000000"/>
                          </a:solidFill>
                          <a:effectLst/>
                        </a:rPr>
                        <a:t>pazīt un izdalīt matemātisku jēdzienu dotajā konkrētajā situācijā,</a:t>
                      </a:r>
                      <a:endParaRPr lang="lv-LV" sz="2800" dirty="0">
                        <a:effectLst/>
                      </a:endParaRPr>
                    </a:p>
                    <a:p>
                      <a:pPr marL="723900" indent="-368300">
                        <a:spcBef>
                          <a:spcPts val="750"/>
                        </a:spcBef>
                        <a:buFont typeface="Arial" panose="020B0604020202020204" pitchFamily="34" charset="0"/>
                        <a:buChar char="•"/>
                      </a:pPr>
                      <a:r>
                        <a:rPr lang="lv-LV" sz="2800" dirty="0">
                          <a:solidFill>
                            <a:srgbClr val="000000"/>
                          </a:solidFill>
                          <a:effectLst/>
                        </a:rPr>
                        <a:t>uzminēt rezultātu vai pierādījuma gaitu, </a:t>
                      </a:r>
                      <a:endParaRPr lang="lv-LV" sz="2800" dirty="0">
                        <a:effectLst/>
                      </a:endParaRPr>
                    </a:p>
                    <a:p>
                      <a:pPr marL="723900" indent="-368300">
                        <a:spcBef>
                          <a:spcPts val="750"/>
                        </a:spcBef>
                        <a:buFont typeface="Arial" panose="020B0604020202020204" pitchFamily="34" charset="0"/>
                        <a:buChar char="•"/>
                      </a:pPr>
                      <a:r>
                        <a:rPr lang="lv-LV" sz="2800" dirty="0">
                          <a:solidFill>
                            <a:srgbClr val="000000"/>
                          </a:solidFill>
                          <a:effectLst/>
                        </a:rPr>
                        <a:t>vispārināt novērojumus, </a:t>
                      </a:r>
                      <a:endParaRPr lang="lv-LV" sz="2800" dirty="0">
                        <a:effectLst/>
                      </a:endParaRPr>
                    </a:p>
                    <a:p>
                      <a:pPr marL="723900" indent="-368300">
                        <a:spcBef>
                          <a:spcPts val="750"/>
                        </a:spcBef>
                        <a:buFont typeface="Arial" panose="020B0604020202020204" pitchFamily="34" charset="0"/>
                        <a:buChar char="•"/>
                      </a:pPr>
                      <a:r>
                        <a:rPr lang="lv-LV" sz="2800" dirty="0">
                          <a:solidFill>
                            <a:srgbClr val="000000"/>
                          </a:solidFill>
                          <a:effectLst/>
                        </a:rPr>
                        <a:t>iegūt induktīvu slēdzienu vai </a:t>
                      </a:r>
                      <a:endParaRPr lang="lv-LV" sz="2800" dirty="0">
                        <a:effectLst/>
                      </a:endParaRPr>
                    </a:p>
                    <a:p>
                      <a:pPr marL="723900" indent="-368300">
                        <a:spcBef>
                          <a:spcPts val="750"/>
                        </a:spcBef>
                        <a:buFont typeface="Arial" panose="020B0604020202020204" pitchFamily="34" charset="0"/>
                        <a:buChar char="•"/>
                      </a:pPr>
                      <a:r>
                        <a:rPr lang="lv-LV" sz="2800" dirty="0">
                          <a:solidFill>
                            <a:srgbClr val="000000"/>
                          </a:solidFill>
                          <a:effectLst/>
                        </a:rPr>
                        <a:t>spriest pēc analoģijas ...</a:t>
                      </a:r>
                      <a:endParaRPr lang="lv-LV" sz="2800" dirty="0">
                        <a:effectLst/>
                      </a:endParaRPr>
                    </a:p>
                  </a:txBody>
                  <a:tcPr anchor="ctr">
                    <a:lnL>
                      <a:noFill/>
                    </a:lnL>
                    <a:lnR>
                      <a:noFill/>
                    </a:lnR>
                    <a:lnT>
                      <a:noFill/>
                    </a:lnT>
                    <a:lnB>
                      <a:noFill/>
                    </a:lnB>
                    <a:noFill/>
                  </a:tcPr>
                </a:tc>
                <a:extLst>
                  <a:ext uri="{0D108BD9-81ED-4DB2-BD59-A6C34878D82A}">
                    <a16:rowId xmlns:a16="http://schemas.microsoft.com/office/drawing/2014/main" val="2219848068"/>
                  </a:ext>
                </a:extLst>
              </a:tr>
            </a:tbl>
          </a:graphicData>
        </a:graphic>
      </p:graphicFrame>
    </p:spTree>
    <p:extLst>
      <p:ext uri="{BB962C8B-B14F-4D97-AF65-F5344CB8AC3E}">
        <p14:creationId xmlns:p14="http://schemas.microsoft.com/office/powerpoint/2010/main" val="2519247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ula 1">
            <a:extLst>
              <a:ext uri="{FF2B5EF4-FFF2-40B4-BE49-F238E27FC236}">
                <a16:creationId xmlns:a16="http://schemas.microsoft.com/office/drawing/2014/main" id="{0C09CA85-9FBC-61FC-A98D-00EF30ADD667}"/>
              </a:ext>
            </a:extLst>
          </p:cNvPr>
          <p:cNvGraphicFramePr>
            <a:graphicFrameLocks noGrp="1"/>
          </p:cNvGraphicFramePr>
          <p:nvPr>
            <p:extLst>
              <p:ext uri="{D42A27DB-BD31-4B8C-83A1-F6EECF244321}">
                <p14:modId xmlns:p14="http://schemas.microsoft.com/office/powerpoint/2010/main" val="1766938894"/>
              </p:ext>
            </p:extLst>
          </p:nvPr>
        </p:nvGraphicFramePr>
        <p:xfrm>
          <a:off x="511174" y="2143209"/>
          <a:ext cx="13776325" cy="3700780"/>
        </p:xfrm>
        <a:graphic>
          <a:graphicData uri="http://schemas.openxmlformats.org/drawingml/2006/table">
            <a:tbl>
              <a:tblPr/>
              <a:tblGrid>
                <a:gridCol w="13776325">
                  <a:extLst>
                    <a:ext uri="{9D8B030D-6E8A-4147-A177-3AD203B41FA5}">
                      <a16:colId xmlns:a16="http://schemas.microsoft.com/office/drawing/2014/main" val="3123002938"/>
                    </a:ext>
                  </a:extLst>
                </a:gridCol>
              </a:tblGrid>
              <a:tr h="0">
                <a:tc>
                  <a:txBody>
                    <a:bodyPr/>
                    <a:lstStyle/>
                    <a:p>
                      <a:pPr>
                        <a:spcBef>
                          <a:spcPts val="1500"/>
                        </a:spcBef>
                        <a:buNone/>
                      </a:pPr>
                      <a:r>
                        <a:rPr lang="lv-LV" sz="2800" dirty="0">
                          <a:solidFill>
                            <a:srgbClr val="000000"/>
                          </a:solidFill>
                          <a:effectLst/>
                          <a:latin typeface="Times New Roman" panose="02020603050405020304" pitchFamily="18" charset="0"/>
                        </a:rPr>
                        <a:t>4. </a:t>
                      </a:r>
                      <a:r>
                        <a:rPr lang="lv-LV" sz="2800" dirty="0">
                          <a:solidFill>
                            <a:srgbClr val="000000"/>
                          </a:solidFill>
                          <a:effectLst/>
                        </a:rPr>
                        <a:t>„Skolēnam </a:t>
                      </a:r>
                      <a:r>
                        <a:rPr lang="lv-LV" sz="2800" b="1" dirty="0">
                          <a:solidFill>
                            <a:srgbClr val="000000"/>
                          </a:solidFill>
                          <a:effectLst/>
                        </a:rPr>
                        <a:t>jāatklāj </a:t>
                      </a:r>
                      <a:r>
                        <a:rPr lang="lv-LV" sz="2800" b="1" dirty="0">
                          <a:solidFill>
                            <a:schemeClr val="accent1"/>
                          </a:solidFill>
                          <a:effectLst/>
                        </a:rPr>
                        <a:t>patstāvīgi</a:t>
                      </a:r>
                      <a:r>
                        <a:rPr lang="lv-LV" sz="2800" b="1" dirty="0">
                          <a:solidFill>
                            <a:srgbClr val="000000"/>
                          </a:solidFill>
                          <a:effectLst/>
                        </a:rPr>
                        <a:t> tik liela mācību vielas daļa, kāda ir iespējama konkrētajos apstākļos</a:t>
                      </a:r>
                      <a:r>
                        <a:rPr lang="lv-LV" sz="2800" dirty="0">
                          <a:solidFill>
                            <a:srgbClr val="000000"/>
                          </a:solidFill>
                          <a:effectLst/>
                        </a:rPr>
                        <a:t>”. </a:t>
                      </a:r>
                      <a:endParaRPr lang="lv-LV" sz="2800" dirty="0">
                        <a:effectLst/>
                      </a:endParaRPr>
                    </a:p>
                    <a:p>
                      <a:pPr>
                        <a:spcBef>
                          <a:spcPts val="1500"/>
                        </a:spcBef>
                        <a:buNone/>
                      </a:pPr>
                      <a:r>
                        <a:rPr lang="lv-LV" sz="2800" dirty="0">
                          <a:solidFill>
                            <a:srgbClr val="000000"/>
                          </a:solidFill>
                          <a:effectLst/>
                        </a:rPr>
                        <a:t>5. Matemātikas pasniegšanas </a:t>
                      </a:r>
                      <a:r>
                        <a:rPr lang="lv-LV" sz="2800" b="1" dirty="0">
                          <a:solidFill>
                            <a:schemeClr val="accent1"/>
                          </a:solidFill>
                          <a:effectLst/>
                        </a:rPr>
                        <a:t>pamatā jāliek uzdevumu risināšana</a:t>
                      </a:r>
                      <a:r>
                        <a:rPr lang="lv-LV" sz="2800" dirty="0">
                          <a:solidFill>
                            <a:srgbClr val="000000"/>
                          </a:solidFill>
                          <a:effectLst/>
                        </a:rPr>
                        <a:t>.</a:t>
                      </a:r>
                      <a:endParaRPr lang="lv-LV" sz="2800" dirty="0">
                        <a:effectLst/>
                      </a:endParaRPr>
                    </a:p>
                    <a:p>
                      <a:pPr>
                        <a:spcBef>
                          <a:spcPts val="1650"/>
                        </a:spcBef>
                        <a:buNone/>
                      </a:pPr>
                      <a:r>
                        <a:rPr lang="lv-LV" sz="2800" dirty="0">
                          <a:solidFill>
                            <a:srgbClr val="000000"/>
                          </a:solidFill>
                          <a:effectLst/>
                        </a:rPr>
                        <a:t>6. Svarīgi atrast un uzturēt pareizu samēru standartuzdevumu un nestandarta uzdevumu risināšanā.</a:t>
                      </a:r>
                      <a:endParaRPr lang="lv-LV" sz="2800" dirty="0">
                        <a:effectLst/>
                      </a:endParaRPr>
                    </a:p>
                    <a:p>
                      <a:pPr>
                        <a:spcBef>
                          <a:spcPts val="1650"/>
                        </a:spcBef>
                        <a:buNone/>
                      </a:pPr>
                      <a:r>
                        <a:rPr lang="lv-LV" sz="2800" dirty="0">
                          <a:solidFill>
                            <a:srgbClr val="000000"/>
                          </a:solidFill>
                          <a:effectLst/>
                        </a:rPr>
                        <a:t>7. Skolotāja palīdzība jārealizē kā veselā saprāta likumu atgādināšana un „paralēlu situāciju” apspriešana.</a:t>
                      </a:r>
                      <a:r>
                        <a:rPr lang="lv-LV" sz="2800" dirty="0">
                          <a:effectLst/>
                        </a:rPr>
                        <a:t> </a:t>
                      </a:r>
                    </a:p>
                  </a:txBody>
                  <a:tcPr anchor="ctr">
                    <a:lnL>
                      <a:noFill/>
                    </a:lnL>
                    <a:lnR>
                      <a:noFill/>
                    </a:lnR>
                    <a:lnT>
                      <a:noFill/>
                    </a:lnT>
                    <a:lnB>
                      <a:noFill/>
                    </a:lnB>
                    <a:noFill/>
                  </a:tcPr>
                </a:tc>
                <a:extLst>
                  <a:ext uri="{0D108BD9-81ED-4DB2-BD59-A6C34878D82A}">
                    <a16:rowId xmlns:a16="http://schemas.microsoft.com/office/drawing/2014/main" val="1761280126"/>
                  </a:ext>
                </a:extLst>
              </a:tr>
            </a:tbl>
          </a:graphicData>
        </a:graphic>
      </p:graphicFrame>
    </p:spTree>
    <p:extLst>
      <p:ext uri="{BB962C8B-B14F-4D97-AF65-F5344CB8AC3E}">
        <p14:creationId xmlns:p14="http://schemas.microsoft.com/office/powerpoint/2010/main" val="2719444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name="Slide 2">
    <p:spTree>
      <p:nvGrpSpPr>
        <p:cNvPr id="1" name=""/>
        <p:cNvGrpSpPr/>
        <p:nvPr/>
      </p:nvGrpSpPr>
      <p:grpSpPr>
        <a:xfrm>
          <a:off x="0" y="0"/>
          <a:ext cx="0" cy="0"/>
          <a:chOff x="0" y="0"/>
          <a:chExt cx="0" cy="0"/>
        </a:xfrm>
      </p:grpSpPr>
      <p:sp>
        <p:nvSpPr>
          <p:cNvPr id="2" name="Text 0"/>
          <p:cNvSpPr/>
          <p:nvPr/>
        </p:nvSpPr>
        <p:spPr>
          <a:xfrm>
            <a:off x="337361" y="68729"/>
            <a:ext cx="7390987" cy="620078"/>
          </a:xfrm>
          <a:prstGeom prst="rect">
            <a:avLst/>
          </a:prstGeom>
          <a:noFill/>
          <a:ln/>
        </p:spPr>
        <p:txBody>
          <a:bodyPr wrap="none" lIns="0" tIns="0" rIns="0" bIns="0" rtlCol="0" anchor="t"/>
          <a:lstStyle/>
          <a:p>
            <a:pPr marL="0" indent="0" algn="l">
              <a:lnSpc>
                <a:spcPts val="4850"/>
              </a:lnSpc>
              <a:buNone/>
            </a:pPr>
            <a:r>
              <a:rPr lang="en-US" sz="3600" b="1" dirty="0">
                <a:latin typeface="Montserrat Medium" pitchFamily="34" charset="0"/>
                <a:ea typeface="Montserrat Medium" pitchFamily="34" charset="-122"/>
                <a:cs typeface="Montserrat Medium" pitchFamily="34" charset="-120"/>
              </a:rPr>
              <a:t>Kas ir dziļa domāšana?</a:t>
            </a:r>
            <a:endParaRPr lang="en-US" sz="3600" b="1" dirty="0"/>
          </a:p>
        </p:txBody>
      </p:sp>
      <p:sp>
        <p:nvSpPr>
          <p:cNvPr id="3" name="Text 1"/>
          <p:cNvSpPr/>
          <p:nvPr/>
        </p:nvSpPr>
        <p:spPr>
          <a:xfrm>
            <a:off x="381413" y="1022569"/>
            <a:ext cx="10832687" cy="1863799"/>
          </a:xfrm>
          <a:prstGeom prst="rect">
            <a:avLst/>
          </a:prstGeom>
          <a:noFill/>
          <a:ln/>
        </p:spPr>
        <p:txBody>
          <a:bodyPr wrap="square" lIns="0" tIns="0" rIns="0" bIns="0" rtlCol="0" anchor="t"/>
          <a:lstStyle/>
          <a:p>
            <a:pPr marL="0" indent="0" algn="just">
              <a:lnSpc>
                <a:spcPts val="3500"/>
              </a:lnSpc>
              <a:buNone/>
            </a:pPr>
            <a:r>
              <a:rPr lang="en-US" sz="2800" dirty="0">
                <a:latin typeface="Inter Light" pitchFamily="34" charset="0"/>
                <a:ea typeface="Inter Light" pitchFamily="34" charset="-122"/>
                <a:cs typeface="Inter Light" pitchFamily="34" charset="-120"/>
              </a:rPr>
              <a:t>Dziļa domāšana ir daudz vairāk nekā vienkārša faktu atmiņa vai mehāniska informācijas atkārtošana. Tā ir spēja ne tikai apgūt zināšanas, bet arī izprast to būtību, sasaistīt dažādus jēdzienus un pielietot tos jaunās, iepriekš nepazīstamās situācijās.</a:t>
            </a:r>
            <a:endParaRPr lang="en-US" sz="2800" dirty="0"/>
          </a:p>
        </p:txBody>
      </p:sp>
      <p:sp>
        <p:nvSpPr>
          <p:cNvPr id="4" name="Text 2"/>
          <p:cNvSpPr/>
          <p:nvPr/>
        </p:nvSpPr>
        <p:spPr>
          <a:xfrm>
            <a:off x="381413" y="3247156"/>
            <a:ext cx="10413587" cy="317540"/>
          </a:xfrm>
          <a:prstGeom prst="rect">
            <a:avLst/>
          </a:prstGeom>
          <a:noFill/>
          <a:ln/>
        </p:spPr>
        <p:txBody>
          <a:bodyPr wrap="none" lIns="0" tIns="0" rIns="0" bIns="0" rtlCol="0" anchor="t"/>
          <a:lstStyle/>
          <a:p>
            <a:pPr marL="0" indent="0" algn="l">
              <a:lnSpc>
                <a:spcPts val="2500"/>
              </a:lnSpc>
              <a:buNone/>
            </a:pPr>
            <a:r>
              <a:rPr lang="en-US" sz="2800" dirty="0">
                <a:latin typeface="Inter Light" pitchFamily="34" charset="0"/>
                <a:ea typeface="Inter Light" pitchFamily="34" charset="-122"/>
                <a:cs typeface="Inter Light" pitchFamily="34" charset="-120"/>
              </a:rPr>
              <a:t>Šī domāšanas forma ietver vairākas svarīgas komponentes:</a:t>
            </a:r>
            <a:endParaRPr lang="en-US" sz="2800" dirty="0"/>
          </a:p>
        </p:txBody>
      </p:sp>
      <p:sp>
        <p:nvSpPr>
          <p:cNvPr id="5" name="Text 3"/>
          <p:cNvSpPr/>
          <p:nvPr/>
        </p:nvSpPr>
        <p:spPr>
          <a:xfrm>
            <a:off x="793789" y="3824757"/>
            <a:ext cx="8362911" cy="317540"/>
          </a:xfrm>
          <a:prstGeom prst="rect">
            <a:avLst/>
          </a:prstGeom>
          <a:noFill/>
          <a:ln/>
        </p:spPr>
        <p:txBody>
          <a:bodyPr wrap="none" lIns="0" tIns="0" rIns="0" bIns="0" rtlCol="0" anchor="t"/>
          <a:lstStyle/>
          <a:p>
            <a:pPr marL="342900" indent="-342900" algn="l">
              <a:lnSpc>
                <a:spcPts val="2500"/>
              </a:lnSpc>
              <a:buSzPct val="100000"/>
              <a:buChar char="•"/>
            </a:pPr>
            <a:r>
              <a:rPr lang="en-US" sz="2800" dirty="0">
                <a:latin typeface="Inter Light" pitchFamily="34" charset="0"/>
                <a:ea typeface="Inter Light" pitchFamily="34" charset="-122"/>
                <a:cs typeface="Inter Light" pitchFamily="34" charset="-120"/>
              </a:rPr>
              <a:t>Kritisko domāšanu un analītisko </a:t>
            </a:r>
            <a:r>
              <a:rPr lang="en-US" sz="2800" dirty="0" err="1">
                <a:latin typeface="Inter Light" pitchFamily="34" charset="0"/>
                <a:ea typeface="Inter Light" pitchFamily="34" charset="-122"/>
                <a:cs typeface="Inter Light" pitchFamily="34" charset="-120"/>
              </a:rPr>
              <a:t>spēju</a:t>
            </a:r>
            <a:r>
              <a:rPr lang="en-US" sz="2800" dirty="0">
                <a:latin typeface="Inter Light" pitchFamily="34" charset="0"/>
                <a:ea typeface="Inter Light" pitchFamily="34" charset="-122"/>
                <a:cs typeface="Inter Light" pitchFamily="34" charset="-120"/>
              </a:rPr>
              <a:t> </a:t>
            </a:r>
            <a:r>
              <a:rPr lang="en-US" sz="2800" dirty="0" err="1">
                <a:latin typeface="Inter Light" pitchFamily="34" charset="0"/>
                <a:ea typeface="Inter Light" pitchFamily="34" charset="-122"/>
                <a:cs typeface="Inter Light" pitchFamily="34" charset="-120"/>
              </a:rPr>
              <a:t>attīstību</a:t>
            </a:r>
            <a:r>
              <a:rPr lang="lv-LV" sz="2800" dirty="0">
                <a:latin typeface="Inter Light" pitchFamily="34" charset="0"/>
                <a:ea typeface="Inter Light" pitchFamily="34" charset="-122"/>
                <a:cs typeface="Inter Light" pitchFamily="34" charset="-120"/>
              </a:rPr>
              <a:t>,</a:t>
            </a:r>
            <a:endParaRPr lang="en-US" sz="2800" dirty="0"/>
          </a:p>
        </p:txBody>
      </p:sp>
      <p:sp>
        <p:nvSpPr>
          <p:cNvPr id="6" name="Text 4"/>
          <p:cNvSpPr/>
          <p:nvPr/>
        </p:nvSpPr>
        <p:spPr>
          <a:xfrm>
            <a:off x="793790" y="5911081"/>
            <a:ext cx="7632025" cy="317540"/>
          </a:xfrm>
          <a:prstGeom prst="rect">
            <a:avLst/>
          </a:prstGeom>
          <a:noFill/>
          <a:ln/>
        </p:spPr>
        <p:txBody>
          <a:bodyPr wrap="none" lIns="0" tIns="0" rIns="0" bIns="0" rtlCol="0" anchor="t"/>
          <a:lstStyle/>
          <a:p>
            <a:pPr marL="342900" indent="-342900">
              <a:lnSpc>
                <a:spcPts val="2500"/>
              </a:lnSpc>
              <a:buSzPct val="100000"/>
              <a:buChar char="•"/>
            </a:pPr>
            <a:r>
              <a:rPr lang="en-US" sz="2800" dirty="0">
                <a:latin typeface="Inter Light" pitchFamily="34" charset="0"/>
                <a:ea typeface="Inter Light" pitchFamily="34" charset="-122"/>
              </a:rPr>
              <a:t>Radošu un </a:t>
            </a:r>
            <a:r>
              <a:rPr lang="en-US" sz="2800" dirty="0" err="1">
                <a:latin typeface="Inter Light" pitchFamily="34" charset="0"/>
                <a:ea typeface="Inter Light" pitchFamily="34" charset="-122"/>
              </a:rPr>
              <a:t>inovatīvu</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problēmu</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risināšanu</a:t>
            </a:r>
            <a:r>
              <a:rPr lang="lv-LV" sz="2800" dirty="0">
                <a:latin typeface="Inter Light" pitchFamily="34" charset="0"/>
                <a:ea typeface="Inter Light" pitchFamily="34" charset="-122"/>
              </a:rPr>
              <a:t>,</a:t>
            </a:r>
            <a:endParaRPr lang="en-US" sz="2800" dirty="0">
              <a:latin typeface="Inter Light" pitchFamily="34" charset="0"/>
              <a:ea typeface="Inter Light" pitchFamily="34" charset="-122"/>
            </a:endParaRPr>
          </a:p>
        </p:txBody>
      </p:sp>
      <p:sp>
        <p:nvSpPr>
          <p:cNvPr id="7" name="Text 5"/>
          <p:cNvSpPr/>
          <p:nvPr/>
        </p:nvSpPr>
        <p:spPr>
          <a:xfrm>
            <a:off x="793789" y="6546771"/>
            <a:ext cx="9023310" cy="317540"/>
          </a:xfrm>
          <a:prstGeom prst="rect">
            <a:avLst/>
          </a:prstGeom>
          <a:noFill/>
          <a:ln/>
        </p:spPr>
        <p:txBody>
          <a:bodyPr wrap="none" lIns="0" tIns="0" rIns="0" bIns="0" rtlCol="0" anchor="t"/>
          <a:lstStyle/>
          <a:p>
            <a:pPr marL="342900" lvl="4" indent="-342900">
              <a:lnSpc>
                <a:spcPts val="2500"/>
              </a:lnSpc>
              <a:buSzPct val="100000"/>
              <a:buChar char="•"/>
            </a:pPr>
            <a:r>
              <a:rPr lang="en-US" sz="2800" dirty="0">
                <a:latin typeface="Inter Light" pitchFamily="34" charset="0"/>
                <a:ea typeface="Inter Light" pitchFamily="34" charset="-122"/>
              </a:rPr>
              <a:t>Spēju reflektēt par mācību saturu un </a:t>
            </a:r>
            <a:r>
              <a:rPr lang="en-US" sz="2800" dirty="0" err="1">
                <a:latin typeface="Inter Light" pitchFamily="34" charset="0"/>
                <a:ea typeface="Inter Light" pitchFamily="34" charset="-122"/>
              </a:rPr>
              <a:t>savu</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izpratni</a:t>
            </a:r>
            <a:r>
              <a:rPr lang="lv-LV" sz="2800" dirty="0">
                <a:latin typeface="Inter Light" pitchFamily="34" charset="0"/>
                <a:ea typeface="Inter Light" pitchFamily="34" charset="-122"/>
              </a:rPr>
              <a:t>,</a:t>
            </a:r>
            <a:endParaRPr lang="en-US" sz="2800" dirty="0">
              <a:latin typeface="Inter Light" pitchFamily="34" charset="0"/>
              <a:ea typeface="Inter Light" pitchFamily="34" charset="-122"/>
            </a:endParaRPr>
          </a:p>
        </p:txBody>
      </p:sp>
      <p:sp>
        <p:nvSpPr>
          <p:cNvPr id="8" name="Text 6"/>
          <p:cNvSpPr/>
          <p:nvPr/>
        </p:nvSpPr>
        <p:spPr>
          <a:xfrm>
            <a:off x="793790" y="7104359"/>
            <a:ext cx="8083510" cy="317540"/>
          </a:xfrm>
          <a:prstGeom prst="rect">
            <a:avLst/>
          </a:prstGeom>
          <a:noFill/>
          <a:ln/>
        </p:spPr>
        <p:txBody>
          <a:bodyPr wrap="none" lIns="0" tIns="0" rIns="0" bIns="0" rtlCol="0" anchor="t"/>
          <a:lstStyle/>
          <a:p>
            <a:pPr marL="342900" indent="-342900">
              <a:lnSpc>
                <a:spcPts val="2500"/>
              </a:lnSpc>
              <a:buSzPct val="100000"/>
              <a:buChar char="•"/>
            </a:pPr>
            <a:r>
              <a:rPr lang="en-US" sz="2800" dirty="0" err="1">
                <a:latin typeface="Inter Light" pitchFamily="34" charset="0"/>
                <a:ea typeface="Inter Light" pitchFamily="34" charset="-122"/>
              </a:rPr>
              <a:t>Zināšanu</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pārne</a:t>
            </a:r>
            <a:r>
              <a:rPr lang="lv-LV" sz="2800" dirty="0" err="1">
                <a:latin typeface="Inter Light" pitchFamily="34" charset="0"/>
                <a:ea typeface="Inter Light" pitchFamily="34" charset="-122"/>
              </a:rPr>
              <a:t>šanu</a:t>
            </a:r>
            <a:r>
              <a:rPr lang="en-US" sz="2800" dirty="0">
                <a:latin typeface="Inter Light" pitchFamily="34" charset="0"/>
                <a:ea typeface="Inter Light" pitchFamily="34" charset="-122"/>
              </a:rPr>
              <a:t> uz </a:t>
            </a:r>
            <a:r>
              <a:rPr lang="en-US" sz="2800" dirty="0" err="1">
                <a:latin typeface="Inter Light" pitchFamily="34" charset="0"/>
                <a:ea typeface="Inter Light" pitchFamily="34" charset="-122"/>
              </a:rPr>
              <a:t>dažādiem</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kontekstiem</a:t>
            </a:r>
            <a:r>
              <a:rPr lang="lv-LV" sz="2800" dirty="0">
                <a:latin typeface="Inter Light" pitchFamily="34" charset="0"/>
                <a:ea typeface="Inter Light" pitchFamily="34" charset="-122"/>
              </a:rPr>
              <a:t>,</a:t>
            </a:r>
            <a:endParaRPr lang="en-US" sz="2800" dirty="0">
              <a:latin typeface="Inter Light" pitchFamily="34" charset="0"/>
              <a:ea typeface="Inter Light" pitchFamily="34" charset="-122"/>
            </a:endParaRPr>
          </a:p>
        </p:txBody>
      </p:sp>
      <p:sp>
        <p:nvSpPr>
          <p:cNvPr id="9" name="Text 7"/>
          <p:cNvSpPr/>
          <p:nvPr/>
        </p:nvSpPr>
        <p:spPr>
          <a:xfrm>
            <a:off x="793790" y="7661947"/>
            <a:ext cx="8083510" cy="317540"/>
          </a:xfrm>
          <a:prstGeom prst="rect">
            <a:avLst/>
          </a:prstGeom>
          <a:noFill/>
          <a:ln/>
        </p:spPr>
        <p:txBody>
          <a:bodyPr wrap="none" lIns="0" tIns="0" rIns="0" bIns="0" rtlCol="0" anchor="t"/>
          <a:lstStyle/>
          <a:p>
            <a:pPr marL="342900" indent="-342900">
              <a:lnSpc>
                <a:spcPts val="2500"/>
              </a:lnSpc>
              <a:buSzPct val="100000"/>
              <a:buChar char="•"/>
            </a:pPr>
            <a:r>
              <a:rPr lang="en-US" sz="2800" dirty="0">
                <a:latin typeface="Inter Light" pitchFamily="34" charset="0"/>
                <a:ea typeface="Inter Light" pitchFamily="34" charset="-122"/>
              </a:rPr>
              <a:t>Jēgpilnu saikņu veidošanu </a:t>
            </a:r>
            <a:r>
              <a:rPr lang="en-US" sz="2800" dirty="0" err="1">
                <a:latin typeface="Inter Light" pitchFamily="34" charset="0"/>
                <a:ea typeface="Inter Light" pitchFamily="34" charset="-122"/>
              </a:rPr>
              <a:t>starp</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jēdzieniem</a:t>
            </a:r>
            <a:r>
              <a:rPr lang="lv-LV" sz="2800" dirty="0">
                <a:latin typeface="Inter Light" pitchFamily="34" charset="0"/>
                <a:ea typeface="Inter Light" pitchFamily="34" charset="-122"/>
              </a:rPr>
              <a:t>.</a:t>
            </a:r>
            <a:endParaRPr lang="en-US" sz="2800" dirty="0">
              <a:latin typeface="Inter Light" pitchFamily="34" charset="0"/>
              <a:ea typeface="Inter Light" pitchFamily="34" charset="-122"/>
            </a:endParaRPr>
          </a:p>
        </p:txBody>
      </p:sp>
      <p:sp>
        <p:nvSpPr>
          <p:cNvPr id="10" name="Text 8"/>
          <p:cNvSpPr/>
          <p:nvPr/>
        </p:nvSpPr>
        <p:spPr>
          <a:xfrm>
            <a:off x="793790" y="6215309"/>
            <a:ext cx="7632025" cy="635079"/>
          </a:xfrm>
          <a:prstGeom prst="rect">
            <a:avLst/>
          </a:prstGeom>
          <a:noFill/>
          <a:ln/>
        </p:spPr>
        <p:txBody>
          <a:bodyPr wrap="square" lIns="0" tIns="0" rIns="0" bIns="0" rtlCol="0" anchor="t"/>
          <a:lstStyle/>
          <a:p>
            <a:pPr marL="342900" indent="-342900">
              <a:lnSpc>
                <a:spcPts val="2500"/>
              </a:lnSpc>
              <a:buSzPct val="100000"/>
              <a:buChar char="•"/>
            </a:pPr>
            <a:endParaRPr lang="en-US" sz="2800" dirty="0">
              <a:solidFill>
                <a:srgbClr val="3D3E44"/>
              </a:solidFill>
              <a:latin typeface="Inter Light" pitchFamily="34" charset="0"/>
              <a:ea typeface="Inter Light" pitchFamily="34" charset="-122"/>
            </a:endParaRPr>
          </a:p>
        </p:txBody>
      </p:sp>
      <p:pic>
        <p:nvPicPr>
          <p:cNvPr id="11" name="Image 0" descr="preencoded.png"/>
          <p:cNvPicPr>
            <a:picLocks noChangeAspect="1"/>
          </p:cNvPicPr>
          <p:nvPr/>
        </p:nvPicPr>
        <p:blipFill>
          <a:blip r:embed="rId3"/>
          <a:stretch>
            <a:fillRect/>
          </a:stretch>
        </p:blipFill>
        <p:spPr>
          <a:xfrm>
            <a:off x="11633583" y="0"/>
            <a:ext cx="2996817" cy="2996817"/>
          </a:xfrm>
          <a:prstGeom prst="rect">
            <a:avLst/>
          </a:prstGeom>
        </p:spPr>
      </p:pic>
      <p:sp>
        <p:nvSpPr>
          <p:cNvPr id="13" name="TextBox 12">
            <a:extLst>
              <a:ext uri="{FF2B5EF4-FFF2-40B4-BE49-F238E27FC236}">
                <a16:creationId xmlns:a16="http://schemas.microsoft.com/office/drawing/2014/main" id="{81B6C9B2-E39C-53A0-018F-B68E220DC789}"/>
              </a:ext>
            </a:extLst>
          </p:cNvPr>
          <p:cNvSpPr txBox="1"/>
          <p:nvPr/>
        </p:nvSpPr>
        <p:spPr>
          <a:xfrm>
            <a:off x="612795" y="4515489"/>
            <a:ext cx="13227010" cy="1059906"/>
          </a:xfrm>
          <a:prstGeom prst="rect">
            <a:avLst/>
          </a:prstGeom>
          <a:noFill/>
        </p:spPr>
        <p:txBody>
          <a:bodyPr wrap="square">
            <a:spAutoFit/>
          </a:bodyPr>
          <a:lstStyle/>
          <a:p>
            <a:pPr marL="342900" indent="-342900">
              <a:lnSpc>
                <a:spcPts val="2500"/>
              </a:lnSpc>
              <a:buSzPct val="100000"/>
              <a:buChar char="•"/>
            </a:pPr>
            <a:r>
              <a:rPr lang="en-US" sz="2800" dirty="0" err="1">
                <a:latin typeface="Inter Light" pitchFamily="34" charset="0"/>
                <a:ea typeface="Inter Light" pitchFamily="34" charset="-122"/>
              </a:rPr>
              <a:t>Dziļa</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domāšana</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ir</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pamats</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ilgtspējīgai</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mācīšanās</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pieredzei</a:t>
            </a:r>
            <a:r>
              <a:rPr lang="en-US" sz="2800" dirty="0">
                <a:latin typeface="Inter Light" pitchFamily="34" charset="0"/>
                <a:ea typeface="Inter Light" pitchFamily="34" charset="-122"/>
              </a:rPr>
              <a:t>, kas </a:t>
            </a:r>
            <a:r>
              <a:rPr lang="en-US" sz="2800" dirty="0" err="1">
                <a:latin typeface="Inter Light" pitchFamily="34" charset="0"/>
                <a:ea typeface="Inter Light" pitchFamily="34" charset="-122"/>
              </a:rPr>
              <a:t>sagatavo</a:t>
            </a:r>
            <a:endParaRPr lang="lv-LV" sz="2800" dirty="0">
              <a:latin typeface="Inter Light" pitchFamily="34" charset="0"/>
              <a:ea typeface="Inter Light" pitchFamily="34" charset="-122"/>
            </a:endParaRPr>
          </a:p>
          <a:p>
            <a:pPr>
              <a:lnSpc>
                <a:spcPts val="2500"/>
              </a:lnSpc>
              <a:buSzPct val="100000"/>
            </a:pPr>
            <a:endParaRPr lang="lv-LV" sz="1400" dirty="0">
              <a:latin typeface="Inter Light" pitchFamily="34" charset="0"/>
              <a:ea typeface="Inter Light" pitchFamily="34" charset="-122"/>
            </a:endParaRPr>
          </a:p>
          <a:p>
            <a:pPr>
              <a:lnSpc>
                <a:spcPts val="2500"/>
              </a:lnSpc>
              <a:buSzPct val="100000"/>
            </a:pPr>
            <a:r>
              <a:rPr lang="lv-LV" sz="2800" dirty="0">
                <a:latin typeface="Inter Light" pitchFamily="34" charset="0"/>
                <a:ea typeface="Inter Light" pitchFamily="34" charset="-122"/>
              </a:rPr>
              <a:t>   </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skolēnus</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mūžizglītībai</a:t>
            </a:r>
            <a:r>
              <a:rPr lang="en-US" sz="2800" dirty="0">
                <a:latin typeface="Inter Light" pitchFamily="34" charset="0"/>
                <a:ea typeface="Inter Light" pitchFamily="34" charset="-122"/>
              </a:rPr>
              <a:t> un </a:t>
            </a:r>
            <a:r>
              <a:rPr lang="en-US" sz="2800" dirty="0" err="1">
                <a:latin typeface="Inter Light" pitchFamily="34" charset="0"/>
                <a:ea typeface="Inter Light" pitchFamily="34" charset="-122"/>
              </a:rPr>
              <a:t>sarežģīta</a:t>
            </a:r>
            <a:r>
              <a:rPr lang="lv-LV" sz="2800" dirty="0">
                <a:latin typeface="Inter Light" pitchFamily="34" charset="0"/>
                <a:ea typeface="Inter Light" pitchFamily="34" charset="-122"/>
              </a:rPr>
              <a:t>ja</a:t>
            </a:r>
            <a:r>
              <a:rPr lang="en-US" sz="2800" dirty="0" err="1">
                <a:latin typeface="Inter Light" pitchFamily="34" charset="0"/>
                <a:ea typeface="Inter Light" pitchFamily="34" charset="-122"/>
              </a:rPr>
              <a:t>i</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mūsdienu</a:t>
            </a:r>
            <a:r>
              <a:rPr lang="en-US" sz="2800" dirty="0">
                <a:latin typeface="Inter Light" pitchFamily="34" charset="0"/>
                <a:ea typeface="Inter Light" pitchFamily="34" charset="-122"/>
              </a:rPr>
              <a:t> </a:t>
            </a:r>
            <a:r>
              <a:rPr lang="en-US" sz="2800" dirty="0" err="1">
                <a:latin typeface="Inter Light" pitchFamily="34" charset="0"/>
                <a:ea typeface="Inter Light" pitchFamily="34" charset="-122"/>
              </a:rPr>
              <a:t>pasaulei</a:t>
            </a:r>
            <a:r>
              <a:rPr lang="lv-LV" sz="2800" dirty="0">
                <a:latin typeface="Inter Light" pitchFamily="34" charset="0"/>
                <a:ea typeface="Inter Light" pitchFamily="34" charset="-122"/>
              </a:rPr>
              <a:t>,</a:t>
            </a:r>
            <a:endParaRPr lang="en-US" sz="2800" dirty="0">
              <a:latin typeface="Inter Light" pitchFamily="34" charset="0"/>
              <a:ea typeface="Inter Light"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1001" y="277058"/>
            <a:ext cx="8073231" cy="1240155"/>
          </a:xfrm>
          <a:prstGeom prst="rect">
            <a:avLst/>
          </a:prstGeom>
          <a:noFill/>
          <a:ln/>
        </p:spPr>
        <p:txBody>
          <a:bodyPr wrap="square" lIns="0" tIns="0" rIns="0" bIns="0" rtlCol="0" anchor="t"/>
          <a:lstStyle/>
          <a:p>
            <a:pPr marL="0" indent="0" algn="l">
              <a:lnSpc>
                <a:spcPts val="4850"/>
              </a:lnSpc>
              <a:buNone/>
            </a:pPr>
            <a:r>
              <a:rPr lang="en-US" sz="3600" b="1" dirty="0">
                <a:latin typeface="Montserrat Medium" pitchFamily="34" charset="0"/>
                <a:ea typeface="Montserrat Medium" pitchFamily="34" charset="-122"/>
                <a:cs typeface="Montserrat Medium" pitchFamily="34" charset="-120"/>
              </a:rPr>
              <a:t>Kāpēc dziļa domāšana ir svarīga mūsdienu skolā?</a:t>
            </a:r>
            <a:endParaRPr lang="en-US" sz="3600" b="1" dirty="0"/>
          </a:p>
        </p:txBody>
      </p:sp>
      <p:sp>
        <p:nvSpPr>
          <p:cNvPr id="4" name="Shape 1"/>
          <p:cNvSpPr/>
          <p:nvPr/>
        </p:nvSpPr>
        <p:spPr>
          <a:xfrm>
            <a:off x="793790" y="2196822"/>
            <a:ext cx="3679031" cy="3381494"/>
          </a:xfrm>
          <a:prstGeom prst="roundRect">
            <a:avLst>
              <a:gd name="adj" fmla="val 5282"/>
            </a:avLst>
          </a:prstGeom>
          <a:solidFill>
            <a:srgbClr val="EFF0F6"/>
          </a:solidFill>
          <a:ln w="7620">
            <a:solidFill>
              <a:srgbClr val="C5C7D2"/>
            </a:solidFill>
            <a:prstDash val="solid"/>
          </a:ln>
        </p:spPr>
        <p:txBody>
          <a:bodyPr/>
          <a:lstStyle/>
          <a:p>
            <a:endParaRPr lang="lv-LV"/>
          </a:p>
        </p:txBody>
      </p:sp>
      <p:sp>
        <p:nvSpPr>
          <p:cNvPr id="5" name="Text 2"/>
          <p:cNvSpPr/>
          <p:nvPr/>
        </p:nvSpPr>
        <p:spPr>
          <a:xfrm>
            <a:off x="999768" y="2402800"/>
            <a:ext cx="2513409" cy="310158"/>
          </a:xfrm>
          <a:prstGeom prst="rect">
            <a:avLst/>
          </a:prstGeom>
          <a:noFill/>
          <a:ln/>
        </p:spPr>
        <p:txBody>
          <a:bodyPr wrap="none" lIns="0" tIns="0" rIns="0" bIns="0" rtlCol="0" anchor="t"/>
          <a:lstStyle/>
          <a:p>
            <a:pPr marL="0" indent="0" algn="l">
              <a:lnSpc>
                <a:spcPts val="2400"/>
              </a:lnSpc>
              <a:buNone/>
            </a:pPr>
            <a:r>
              <a:rPr lang="en-US" sz="1950" dirty="0">
                <a:latin typeface="Montserrat Medium" pitchFamily="34" charset="0"/>
                <a:ea typeface="Montserrat Medium" pitchFamily="34" charset="-122"/>
                <a:cs typeface="Montserrat Medium" pitchFamily="34" charset="-120"/>
              </a:rPr>
              <a:t>Pasaules pārmaiņas</a:t>
            </a:r>
            <a:endParaRPr lang="en-US" sz="1950" dirty="0"/>
          </a:p>
        </p:txBody>
      </p:sp>
      <p:sp>
        <p:nvSpPr>
          <p:cNvPr id="6" name="Text 3"/>
          <p:cNvSpPr/>
          <p:nvPr/>
        </p:nvSpPr>
        <p:spPr>
          <a:xfrm>
            <a:off x="999768" y="2832021"/>
            <a:ext cx="3267075" cy="2540318"/>
          </a:xfrm>
          <a:prstGeom prst="rect">
            <a:avLst/>
          </a:prstGeom>
          <a:noFill/>
          <a:ln/>
        </p:spPr>
        <p:txBody>
          <a:bodyPr wrap="square" lIns="0" tIns="0" rIns="0" bIns="0" rtlCol="0" anchor="t"/>
          <a:lstStyle/>
          <a:p>
            <a:pPr marL="0" indent="0" algn="l">
              <a:lnSpc>
                <a:spcPts val="2500"/>
              </a:lnSpc>
              <a:buNone/>
            </a:pPr>
            <a:r>
              <a:rPr lang="en-US" sz="1550" dirty="0">
                <a:solidFill>
                  <a:srgbClr val="3D3E44"/>
                </a:solidFill>
                <a:latin typeface="Inter Light" pitchFamily="34" charset="0"/>
                <a:ea typeface="Inter Light" pitchFamily="34" charset="-122"/>
                <a:cs typeface="Inter Light" pitchFamily="34" charset="-120"/>
              </a:rPr>
              <a:t>Mūsdienu pasaule mainās ātrāk nekā jebkad agrāk. Tehnoloģiju attīstība, globalizācija un sociāli-ekonomiskie procesi prasa no cilvēkiem spēju pielāgoties, domāt kompleksi un atrast radošus risinājumus neparedzētām situācijām.</a:t>
            </a:r>
            <a:endParaRPr lang="en-US" sz="1550" dirty="0"/>
          </a:p>
        </p:txBody>
      </p:sp>
      <p:sp>
        <p:nvSpPr>
          <p:cNvPr id="7" name="Shape 4"/>
          <p:cNvSpPr/>
          <p:nvPr/>
        </p:nvSpPr>
        <p:spPr>
          <a:xfrm>
            <a:off x="4671179" y="2196822"/>
            <a:ext cx="3679031" cy="3381494"/>
          </a:xfrm>
          <a:prstGeom prst="roundRect">
            <a:avLst>
              <a:gd name="adj" fmla="val 5282"/>
            </a:avLst>
          </a:prstGeom>
          <a:solidFill>
            <a:srgbClr val="EFF0F6"/>
          </a:solidFill>
          <a:ln w="7620">
            <a:solidFill>
              <a:srgbClr val="C5C7D2"/>
            </a:solidFill>
            <a:prstDash val="solid"/>
          </a:ln>
        </p:spPr>
        <p:txBody>
          <a:bodyPr/>
          <a:lstStyle/>
          <a:p>
            <a:endParaRPr lang="lv-LV"/>
          </a:p>
        </p:txBody>
      </p:sp>
      <p:sp>
        <p:nvSpPr>
          <p:cNvPr id="8" name="Text 5"/>
          <p:cNvSpPr/>
          <p:nvPr/>
        </p:nvSpPr>
        <p:spPr>
          <a:xfrm>
            <a:off x="4877157" y="2402800"/>
            <a:ext cx="2480905" cy="310158"/>
          </a:xfrm>
          <a:prstGeom prst="rect">
            <a:avLst/>
          </a:prstGeom>
          <a:noFill/>
          <a:ln/>
        </p:spPr>
        <p:txBody>
          <a:bodyPr wrap="none" lIns="0" tIns="0" rIns="0" bIns="0" rtlCol="0" anchor="t"/>
          <a:lstStyle/>
          <a:p>
            <a:pPr marL="0" indent="0" algn="l">
              <a:lnSpc>
                <a:spcPts val="2400"/>
              </a:lnSpc>
              <a:buNone/>
            </a:pPr>
            <a:r>
              <a:rPr lang="en-US" sz="1950" dirty="0">
                <a:latin typeface="Montserrat Medium" pitchFamily="34" charset="0"/>
                <a:ea typeface="Montserrat Medium" pitchFamily="34" charset="-122"/>
                <a:cs typeface="Montserrat Medium" pitchFamily="34" charset="-120"/>
              </a:rPr>
              <a:t>OECD pētījumi</a:t>
            </a:r>
            <a:endParaRPr lang="en-US" sz="1950" dirty="0"/>
          </a:p>
        </p:txBody>
      </p:sp>
      <p:sp>
        <p:nvSpPr>
          <p:cNvPr id="9" name="Text 6"/>
          <p:cNvSpPr/>
          <p:nvPr/>
        </p:nvSpPr>
        <p:spPr>
          <a:xfrm>
            <a:off x="4877157" y="2832021"/>
            <a:ext cx="3267075" cy="2222778"/>
          </a:xfrm>
          <a:prstGeom prst="rect">
            <a:avLst/>
          </a:prstGeom>
          <a:noFill/>
          <a:ln/>
        </p:spPr>
        <p:txBody>
          <a:bodyPr wrap="square" lIns="0" tIns="0" rIns="0" bIns="0" rtlCol="0" anchor="t"/>
          <a:lstStyle/>
          <a:p>
            <a:pPr marL="0" indent="0" algn="l">
              <a:lnSpc>
                <a:spcPts val="2500"/>
              </a:lnSpc>
              <a:buNone/>
            </a:pPr>
            <a:r>
              <a:rPr lang="en-US" sz="1550" dirty="0">
                <a:solidFill>
                  <a:srgbClr val="3D3E44"/>
                </a:solidFill>
                <a:latin typeface="Inter Light" pitchFamily="34" charset="0"/>
                <a:ea typeface="Inter Light" pitchFamily="34" charset="-122"/>
                <a:cs typeface="Inter Light" pitchFamily="34" charset="-120"/>
              </a:rPr>
              <a:t>Starptautiskie dati skaidri parāda, ka zināšanu dziļums ir būtisks pamats kritisko prasmju attīstībai un vienlīdzīgu izglītības iespēju nodrošināšanai. Skolēni, kas māk domāt dziļi, gūst labākus rezultātus.</a:t>
            </a:r>
            <a:endParaRPr lang="en-US" sz="1550" dirty="0"/>
          </a:p>
        </p:txBody>
      </p:sp>
      <p:sp>
        <p:nvSpPr>
          <p:cNvPr id="10" name="Shape 7"/>
          <p:cNvSpPr/>
          <p:nvPr/>
        </p:nvSpPr>
        <p:spPr>
          <a:xfrm>
            <a:off x="793790" y="5776674"/>
            <a:ext cx="7556421" cy="1793796"/>
          </a:xfrm>
          <a:prstGeom prst="roundRect">
            <a:avLst>
              <a:gd name="adj" fmla="val 9958"/>
            </a:avLst>
          </a:prstGeom>
          <a:solidFill>
            <a:srgbClr val="EFF0F6"/>
          </a:solidFill>
          <a:ln w="7620">
            <a:solidFill>
              <a:srgbClr val="C5C7D2"/>
            </a:solidFill>
            <a:prstDash val="solid"/>
          </a:ln>
        </p:spPr>
        <p:txBody>
          <a:bodyPr/>
          <a:lstStyle/>
          <a:p>
            <a:endParaRPr lang="lv-LV"/>
          </a:p>
        </p:txBody>
      </p:sp>
      <p:sp>
        <p:nvSpPr>
          <p:cNvPr id="11" name="Text 8"/>
          <p:cNvSpPr/>
          <p:nvPr/>
        </p:nvSpPr>
        <p:spPr>
          <a:xfrm>
            <a:off x="999768" y="5982652"/>
            <a:ext cx="2480905" cy="310158"/>
          </a:xfrm>
          <a:prstGeom prst="rect">
            <a:avLst/>
          </a:prstGeom>
          <a:noFill/>
          <a:ln/>
        </p:spPr>
        <p:txBody>
          <a:bodyPr wrap="none" lIns="0" tIns="0" rIns="0" bIns="0" rtlCol="0" anchor="t"/>
          <a:lstStyle/>
          <a:p>
            <a:pPr marL="0" indent="0" algn="l">
              <a:lnSpc>
                <a:spcPts val="2400"/>
              </a:lnSpc>
              <a:buNone/>
            </a:pPr>
            <a:r>
              <a:rPr lang="en-US" sz="1950" dirty="0">
                <a:latin typeface="Montserrat Medium" pitchFamily="34" charset="0"/>
                <a:ea typeface="Montserrat Medium" pitchFamily="34" charset="-122"/>
                <a:cs typeface="Montserrat Medium" pitchFamily="34" charset="-120"/>
              </a:rPr>
              <a:t>Aktīva līdzdalība</a:t>
            </a:r>
            <a:endParaRPr lang="en-US" sz="1950" dirty="0"/>
          </a:p>
        </p:txBody>
      </p:sp>
      <p:sp>
        <p:nvSpPr>
          <p:cNvPr id="12" name="Text 9"/>
          <p:cNvSpPr/>
          <p:nvPr/>
        </p:nvSpPr>
        <p:spPr>
          <a:xfrm>
            <a:off x="999768" y="6411873"/>
            <a:ext cx="7144464" cy="952619"/>
          </a:xfrm>
          <a:prstGeom prst="rect">
            <a:avLst/>
          </a:prstGeom>
          <a:noFill/>
          <a:ln/>
        </p:spPr>
        <p:txBody>
          <a:bodyPr wrap="square" lIns="0" tIns="0" rIns="0" bIns="0" rtlCol="0" anchor="t"/>
          <a:lstStyle/>
          <a:p>
            <a:pPr marL="0" indent="0" algn="l">
              <a:lnSpc>
                <a:spcPts val="2500"/>
              </a:lnSpc>
              <a:buNone/>
            </a:pPr>
            <a:r>
              <a:rPr lang="en-US" sz="1550" dirty="0" err="1">
                <a:solidFill>
                  <a:srgbClr val="3D3E44"/>
                </a:solidFill>
                <a:latin typeface="Inter Light" pitchFamily="34" charset="0"/>
                <a:ea typeface="Inter Light" pitchFamily="34" charset="-122"/>
                <a:cs typeface="Inter Light" pitchFamily="34" charset="-120"/>
              </a:rPr>
              <a:t>Dziļ</a:t>
            </a:r>
            <a:r>
              <a:rPr lang="lv-LV" sz="1550" dirty="0">
                <a:solidFill>
                  <a:srgbClr val="3D3E44"/>
                </a:solidFill>
                <a:latin typeface="Inter Light" pitchFamily="34" charset="0"/>
                <a:ea typeface="Inter Light" pitchFamily="34" charset="-122"/>
                <a:cs typeface="Inter Light" pitchFamily="34" charset="-120"/>
              </a:rPr>
              <a:t>ā</a:t>
            </a:r>
            <a:r>
              <a:rPr lang="en-US" sz="1550" dirty="0">
                <a:solidFill>
                  <a:srgbClr val="3D3E44"/>
                </a:solidFill>
                <a:latin typeface="Inter Light" pitchFamily="34" charset="0"/>
                <a:ea typeface="Inter Light" pitchFamily="34" charset="-122"/>
                <a:cs typeface="Inter Light" pitchFamily="34" charset="-120"/>
              </a:rPr>
              <a:t> domāšana palīdz skolēniem kļūt par aktīviem, radošiem un atbildīgiem sabiedrības locekļiem, kas spēj pieņemt pamatotus lēmumus, kritski izvērtēt informāciju un pozitīvi ietekmēt savu un citu dzīvi.</a:t>
            </a:r>
            <a:endParaRPr lang="en-US" sz="15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169365" y="375403"/>
            <a:ext cx="7238405" cy="547330"/>
          </a:xfrm>
          <a:prstGeom prst="rect">
            <a:avLst/>
          </a:prstGeom>
          <a:noFill/>
          <a:ln/>
        </p:spPr>
        <p:txBody>
          <a:bodyPr wrap="none" lIns="0" tIns="0" rIns="0" bIns="0" rtlCol="0" anchor="t"/>
          <a:lstStyle/>
          <a:p>
            <a:pPr marL="0" indent="0" algn="l">
              <a:lnSpc>
                <a:spcPts val="4300"/>
              </a:lnSpc>
              <a:buNone/>
            </a:pPr>
            <a:r>
              <a:rPr lang="en-US" sz="3600" b="1" dirty="0">
                <a:latin typeface="Montserrat Medium" pitchFamily="34" charset="0"/>
                <a:ea typeface="Montserrat Medium" pitchFamily="34" charset="-122"/>
                <a:cs typeface="Montserrat Medium" pitchFamily="34" charset="-120"/>
              </a:rPr>
              <a:t>Dziļas domāšanas pamatprincipi</a:t>
            </a:r>
            <a:endParaRPr lang="en-US" sz="3600" b="1" dirty="0"/>
          </a:p>
        </p:txBody>
      </p:sp>
      <p:sp>
        <p:nvSpPr>
          <p:cNvPr id="4" name="Text 1"/>
          <p:cNvSpPr/>
          <p:nvPr/>
        </p:nvSpPr>
        <p:spPr>
          <a:xfrm>
            <a:off x="306864" y="1153061"/>
            <a:ext cx="8405336" cy="949582"/>
          </a:xfrm>
          <a:prstGeom prst="rect">
            <a:avLst/>
          </a:prstGeom>
          <a:noFill/>
          <a:ln/>
        </p:spPr>
        <p:txBody>
          <a:bodyPr wrap="square" lIns="0" tIns="0" rIns="0" bIns="0" rtlCol="0" anchor="t"/>
          <a:lstStyle/>
          <a:p>
            <a:pPr marL="0" indent="0" algn="l">
              <a:lnSpc>
                <a:spcPts val="2200"/>
              </a:lnSpc>
              <a:buNone/>
            </a:pPr>
            <a:r>
              <a:rPr lang="en-US" sz="1600" dirty="0">
                <a:solidFill>
                  <a:srgbClr val="3D3E44"/>
                </a:solidFill>
                <a:latin typeface="Inter Light" pitchFamily="34" charset="0"/>
                <a:ea typeface="Inter Light" pitchFamily="34" charset="-122"/>
                <a:cs typeface="Inter Light" pitchFamily="34" charset="-120"/>
              </a:rPr>
              <a:t>Lai veiksmīgi īstenotu dziļas domāšanas pieeju izglītībā, ir svarīgi saprast tās pamatelementus un strukturālās sastāvdaļas, kas veido stabilu pamatu kvalitatīvai mācību pieredzei.</a:t>
            </a:r>
            <a:endParaRPr lang="en-US" sz="1600" dirty="0"/>
          </a:p>
        </p:txBody>
      </p:sp>
      <p:sp>
        <p:nvSpPr>
          <p:cNvPr id="5" name="Shape 2"/>
          <p:cNvSpPr/>
          <p:nvPr/>
        </p:nvSpPr>
        <p:spPr>
          <a:xfrm>
            <a:off x="700564" y="2300645"/>
            <a:ext cx="7742873" cy="1615083"/>
          </a:xfrm>
          <a:prstGeom prst="roundRect">
            <a:avLst>
              <a:gd name="adj" fmla="val 9761"/>
            </a:avLst>
          </a:prstGeom>
          <a:solidFill>
            <a:srgbClr val="FFFFFF"/>
          </a:solidFill>
          <a:ln w="22860">
            <a:solidFill>
              <a:srgbClr val="C5C7D2"/>
            </a:solidFill>
            <a:prstDash val="solid"/>
          </a:ln>
        </p:spPr>
        <p:txBody>
          <a:bodyPr/>
          <a:lstStyle/>
          <a:p>
            <a:endParaRPr lang="lv-LV"/>
          </a:p>
        </p:txBody>
      </p:sp>
      <p:sp>
        <p:nvSpPr>
          <p:cNvPr id="6" name="Shape 3"/>
          <p:cNvSpPr/>
          <p:nvPr/>
        </p:nvSpPr>
        <p:spPr>
          <a:xfrm>
            <a:off x="723424" y="2323505"/>
            <a:ext cx="700564" cy="1569363"/>
          </a:xfrm>
          <a:prstGeom prst="roundRect">
            <a:avLst>
              <a:gd name="adj" fmla="val 18587"/>
            </a:avLst>
          </a:prstGeom>
          <a:solidFill>
            <a:srgbClr val="EFF0F6"/>
          </a:solidFill>
          <a:ln/>
        </p:spPr>
        <p:txBody>
          <a:bodyPr/>
          <a:lstStyle/>
          <a:p>
            <a:endParaRPr lang="lv-LV"/>
          </a:p>
        </p:txBody>
      </p:sp>
      <p:sp>
        <p:nvSpPr>
          <p:cNvPr id="7" name="Text 4"/>
          <p:cNvSpPr/>
          <p:nvPr/>
        </p:nvSpPr>
        <p:spPr>
          <a:xfrm>
            <a:off x="938570" y="2943939"/>
            <a:ext cx="262652" cy="328374"/>
          </a:xfrm>
          <a:prstGeom prst="rect">
            <a:avLst/>
          </a:prstGeom>
          <a:noFill/>
          <a:ln/>
        </p:spPr>
        <p:txBody>
          <a:bodyPr wrap="none" lIns="0" tIns="0" rIns="0" bIns="0" rtlCol="0" anchor="t"/>
          <a:lstStyle/>
          <a:p>
            <a:pPr marL="0" indent="0" algn="l">
              <a:lnSpc>
                <a:spcPts val="2050"/>
              </a:lnSpc>
              <a:buNone/>
            </a:pPr>
            <a:r>
              <a:rPr lang="en-US" sz="2050" dirty="0">
                <a:solidFill>
                  <a:srgbClr val="3D3E44"/>
                </a:solidFill>
                <a:latin typeface="Montserrat Medium" pitchFamily="34" charset="0"/>
                <a:ea typeface="Montserrat Medium" pitchFamily="34" charset="-122"/>
                <a:cs typeface="Montserrat Medium" pitchFamily="34" charset="-120"/>
              </a:rPr>
              <a:t>1</a:t>
            </a:r>
            <a:endParaRPr lang="en-US" sz="2050" dirty="0"/>
          </a:p>
        </p:txBody>
      </p:sp>
      <p:sp>
        <p:nvSpPr>
          <p:cNvPr id="8" name="Text 5"/>
          <p:cNvSpPr/>
          <p:nvPr/>
        </p:nvSpPr>
        <p:spPr>
          <a:xfrm>
            <a:off x="1599128" y="2498646"/>
            <a:ext cx="2189440" cy="273606"/>
          </a:xfrm>
          <a:prstGeom prst="rect">
            <a:avLst/>
          </a:prstGeom>
          <a:noFill/>
          <a:ln/>
        </p:spPr>
        <p:txBody>
          <a:bodyPr wrap="none" lIns="0" tIns="0" rIns="0" bIns="0" rtlCol="0" anchor="t"/>
          <a:lstStyle/>
          <a:p>
            <a:pPr marL="0" indent="0" algn="l">
              <a:lnSpc>
                <a:spcPts val="2150"/>
              </a:lnSpc>
              <a:buNone/>
            </a:pPr>
            <a:r>
              <a:rPr lang="en-US" sz="1700" dirty="0">
                <a:latin typeface="Montserrat Medium" pitchFamily="34" charset="0"/>
                <a:ea typeface="Montserrat Medium" pitchFamily="34" charset="-122"/>
                <a:cs typeface="Montserrat Medium" pitchFamily="34" charset="-120"/>
              </a:rPr>
              <a:t>Zināšanu bagātība</a:t>
            </a:r>
            <a:endParaRPr lang="en-US" sz="1700" dirty="0"/>
          </a:p>
        </p:txBody>
      </p:sp>
      <p:sp>
        <p:nvSpPr>
          <p:cNvPr id="9" name="Text 6"/>
          <p:cNvSpPr/>
          <p:nvPr/>
        </p:nvSpPr>
        <p:spPr>
          <a:xfrm>
            <a:off x="1599128" y="2877264"/>
            <a:ext cx="6821448" cy="840462"/>
          </a:xfrm>
          <a:prstGeom prst="rect">
            <a:avLst/>
          </a:prstGeom>
          <a:noFill/>
          <a:ln/>
        </p:spPr>
        <p:txBody>
          <a:bodyPr wrap="square" lIns="0" tIns="0" rIns="0" bIns="0" rtlCol="0" anchor="t"/>
          <a:lstStyle/>
          <a:p>
            <a:pPr marL="0" indent="0" algn="l">
              <a:lnSpc>
                <a:spcPts val="2200"/>
              </a:lnSpc>
              <a:buNone/>
            </a:pPr>
            <a:r>
              <a:rPr lang="en-US" sz="1350" dirty="0">
                <a:solidFill>
                  <a:srgbClr val="3D3E44"/>
                </a:solidFill>
                <a:latin typeface="Inter Light" pitchFamily="34" charset="0"/>
                <a:ea typeface="Inter Light" pitchFamily="34" charset="-122"/>
                <a:cs typeface="Inter Light" pitchFamily="34" charset="-120"/>
              </a:rPr>
              <a:t>Mācību saturam jābūt saturīgam, jēgpilnam un intelektuāli izaicinošam. Virsēja informācijas nodošana neveicina dziļu izpratni. Skolēniem jāpiedāvā konteksts, piemēri un dziļāka perspektīva, kas palīdz veidot stabilu zināšanu bāzi.</a:t>
            </a:r>
            <a:endParaRPr lang="en-US" sz="1350" dirty="0"/>
          </a:p>
        </p:txBody>
      </p:sp>
      <p:sp>
        <p:nvSpPr>
          <p:cNvPr id="10" name="Shape 7"/>
          <p:cNvSpPr/>
          <p:nvPr/>
        </p:nvSpPr>
        <p:spPr>
          <a:xfrm>
            <a:off x="700564" y="4090868"/>
            <a:ext cx="7742873" cy="1615083"/>
          </a:xfrm>
          <a:prstGeom prst="roundRect">
            <a:avLst>
              <a:gd name="adj" fmla="val 9761"/>
            </a:avLst>
          </a:prstGeom>
          <a:solidFill>
            <a:srgbClr val="FFFFFF"/>
          </a:solidFill>
          <a:ln w="22860">
            <a:solidFill>
              <a:srgbClr val="C5C7D2"/>
            </a:solidFill>
            <a:prstDash val="solid"/>
          </a:ln>
        </p:spPr>
        <p:txBody>
          <a:bodyPr/>
          <a:lstStyle/>
          <a:p>
            <a:endParaRPr lang="lv-LV"/>
          </a:p>
        </p:txBody>
      </p:sp>
      <p:sp>
        <p:nvSpPr>
          <p:cNvPr id="11" name="Shape 8"/>
          <p:cNvSpPr/>
          <p:nvPr/>
        </p:nvSpPr>
        <p:spPr>
          <a:xfrm>
            <a:off x="723424" y="4113728"/>
            <a:ext cx="700564" cy="1569363"/>
          </a:xfrm>
          <a:prstGeom prst="roundRect">
            <a:avLst>
              <a:gd name="adj" fmla="val 18587"/>
            </a:avLst>
          </a:prstGeom>
          <a:solidFill>
            <a:srgbClr val="EFF0F6"/>
          </a:solidFill>
          <a:ln/>
        </p:spPr>
        <p:txBody>
          <a:bodyPr/>
          <a:lstStyle/>
          <a:p>
            <a:endParaRPr lang="lv-LV"/>
          </a:p>
        </p:txBody>
      </p:sp>
      <p:sp>
        <p:nvSpPr>
          <p:cNvPr id="12" name="Text 9"/>
          <p:cNvSpPr/>
          <p:nvPr/>
        </p:nvSpPr>
        <p:spPr>
          <a:xfrm>
            <a:off x="938570" y="4734163"/>
            <a:ext cx="262652" cy="328374"/>
          </a:xfrm>
          <a:prstGeom prst="rect">
            <a:avLst/>
          </a:prstGeom>
          <a:noFill/>
          <a:ln/>
        </p:spPr>
        <p:txBody>
          <a:bodyPr wrap="none" lIns="0" tIns="0" rIns="0" bIns="0" rtlCol="0" anchor="t"/>
          <a:lstStyle/>
          <a:p>
            <a:pPr marL="0" indent="0" algn="l">
              <a:lnSpc>
                <a:spcPts val="2050"/>
              </a:lnSpc>
              <a:buNone/>
            </a:pPr>
            <a:r>
              <a:rPr lang="en-US" sz="2050" dirty="0">
                <a:solidFill>
                  <a:srgbClr val="3D3E44"/>
                </a:solidFill>
                <a:latin typeface="Montserrat Medium" pitchFamily="34" charset="0"/>
                <a:ea typeface="Montserrat Medium" pitchFamily="34" charset="-122"/>
                <a:cs typeface="Montserrat Medium" pitchFamily="34" charset="-120"/>
              </a:rPr>
              <a:t>2</a:t>
            </a:r>
            <a:endParaRPr lang="en-US" sz="2050" dirty="0"/>
          </a:p>
        </p:txBody>
      </p:sp>
      <p:sp>
        <p:nvSpPr>
          <p:cNvPr id="13" name="Text 10"/>
          <p:cNvSpPr/>
          <p:nvPr/>
        </p:nvSpPr>
        <p:spPr>
          <a:xfrm>
            <a:off x="1599128" y="4288869"/>
            <a:ext cx="2266117" cy="273606"/>
          </a:xfrm>
          <a:prstGeom prst="rect">
            <a:avLst/>
          </a:prstGeom>
          <a:noFill/>
          <a:ln/>
        </p:spPr>
        <p:txBody>
          <a:bodyPr wrap="none" lIns="0" tIns="0" rIns="0" bIns="0" rtlCol="0" anchor="t"/>
          <a:lstStyle/>
          <a:p>
            <a:pPr marL="0" indent="0" algn="l">
              <a:lnSpc>
                <a:spcPts val="2150"/>
              </a:lnSpc>
              <a:buNone/>
            </a:pPr>
            <a:r>
              <a:rPr lang="en-US" sz="1700" dirty="0">
                <a:latin typeface="Montserrat Medium" pitchFamily="34" charset="0"/>
                <a:ea typeface="Montserrat Medium" pitchFamily="34" charset="-122"/>
                <a:cs typeface="Montserrat Medium" pitchFamily="34" charset="-120"/>
              </a:rPr>
              <a:t>Savstarpēja sakarība</a:t>
            </a:r>
            <a:endParaRPr lang="en-US" sz="1700" dirty="0"/>
          </a:p>
        </p:txBody>
      </p:sp>
      <p:sp>
        <p:nvSpPr>
          <p:cNvPr id="14" name="Text 11"/>
          <p:cNvSpPr/>
          <p:nvPr/>
        </p:nvSpPr>
        <p:spPr>
          <a:xfrm>
            <a:off x="1599128" y="4667488"/>
            <a:ext cx="6821448" cy="840462"/>
          </a:xfrm>
          <a:prstGeom prst="rect">
            <a:avLst/>
          </a:prstGeom>
          <a:noFill/>
          <a:ln/>
        </p:spPr>
        <p:txBody>
          <a:bodyPr wrap="square" lIns="0" tIns="0" rIns="0" bIns="0" rtlCol="0" anchor="t"/>
          <a:lstStyle/>
          <a:p>
            <a:pPr marL="0" indent="0" algn="l">
              <a:lnSpc>
                <a:spcPts val="2200"/>
              </a:lnSpc>
              <a:buNone/>
            </a:pPr>
            <a:r>
              <a:rPr lang="en-US" sz="1350" dirty="0">
                <a:solidFill>
                  <a:srgbClr val="3D3E44"/>
                </a:solidFill>
                <a:latin typeface="Inter Light" pitchFamily="34" charset="0"/>
                <a:ea typeface="Inter Light" pitchFamily="34" charset="-122"/>
                <a:cs typeface="Inter Light" pitchFamily="34" charset="-120"/>
              </a:rPr>
              <a:t>Mācību saturs jāveido tā, lai skolēni skaidri redzētu saiknes starp </a:t>
            </a:r>
            <a:r>
              <a:rPr lang="en-US" sz="1350" dirty="0" err="1">
                <a:solidFill>
                  <a:srgbClr val="3D3E44"/>
                </a:solidFill>
                <a:latin typeface="Inter Light" pitchFamily="34" charset="0"/>
                <a:ea typeface="Inter Light" pitchFamily="34" charset="-122"/>
                <a:cs typeface="Inter Light" pitchFamily="34" charset="-120"/>
              </a:rPr>
              <a:t>dažādām</a:t>
            </a:r>
            <a:r>
              <a:rPr lang="en-US" sz="1350" dirty="0">
                <a:solidFill>
                  <a:srgbClr val="3D3E44"/>
                </a:solidFill>
                <a:latin typeface="Inter Light" pitchFamily="34" charset="0"/>
                <a:ea typeface="Inter Light" pitchFamily="34" charset="-122"/>
                <a:cs typeface="Inter Light" pitchFamily="34" charset="-120"/>
              </a:rPr>
              <a:t> </a:t>
            </a:r>
            <a:r>
              <a:rPr lang="en-US" sz="1350" dirty="0" err="1">
                <a:solidFill>
                  <a:srgbClr val="3D3E44"/>
                </a:solidFill>
                <a:latin typeface="Inter Light" pitchFamily="34" charset="0"/>
                <a:ea typeface="Inter Light" pitchFamily="34" charset="-122"/>
                <a:cs typeface="Inter Light" pitchFamily="34" charset="-120"/>
              </a:rPr>
              <a:t>tēmām</a:t>
            </a:r>
            <a:r>
              <a:rPr lang="lv-LV" sz="1350" dirty="0">
                <a:solidFill>
                  <a:srgbClr val="3D3E44"/>
                </a:solidFill>
                <a:latin typeface="Inter Light" pitchFamily="34" charset="0"/>
                <a:ea typeface="Inter Light" pitchFamily="34" charset="-122"/>
                <a:cs typeface="Inter Light" pitchFamily="34" charset="-120"/>
              </a:rPr>
              <a:t> </a:t>
            </a:r>
            <a:r>
              <a:rPr lang="en-US" sz="1350" dirty="0">
                <a:solidFill>
                  <a:srgbClr val="3D3E44"/>
                </a:solidFill>
                <a:latin typeface="Inter Light" pitchFamily="34" charset="0"/>
                <a:ea typeface="Inter Light" pitchFamily="34" charset="-122"/>
                <a:cs typeface="Inter Light" pitchFamily="34" charset="-120"/>
              </a:rPr>
              <a:t>un reālās dzīves situācijām. Izolētas zināšanas ir mazāk noturīgas un grūtāk pielietojamas praksē.</a:t>
            </a:r>
            <a:endParaRPr lang="en-US" sz="1350" dirty="0"/>
          </a:p>
        </p:txBody>
      </p:sp>
      <p:sp>
        <p:nvSpPr>
          <p:cNvPr id="15" name="Shape 12"/>
          <p:cNvSpPr/>
          <p:nvPr/>
        </p:nvSpPr>
        <p:spPr>
          <a:xfrm>
            <a:off x="700564" y="5881092"/>
            <a:ext cx="7742873" cy="1615083"/>
          </a:xfrm>
          <a:prstGeom prst="roundRect">
            <a:avLst>
              <a:gd name="adj" fmla="val 9761"/>
            </a:avLst>
          </a:prstGeom>
          <a:solidFill>
            <a:srgbClr val="FFFFFF"/>
          </a:solidFill>
          <a:ln w="22860">
            <a:solidFill>
              <a:srgbClr val="C5C7D2"/>
            </a:solidFill>
            <a:prstDash val="solid"/>
          </a:ln>
        </p:spPr>
        <p:txBody>
          <a:bodyPr/>
          <a:lstStyle/>
          <a:p>
            <a:endParaRPr lang="lv-LV"/>
          </a:p>
        </p:txBody>
      </p:sp>
      <p:sp>
        <p:nvSpPr>
          <p:cNvPr id="16" name="Shape 13"/>
          <p:cNvSpPr/>
          <p:nvPr/>
        </p:nvSpPr>
        <p:spPr>
          <a:xfrm>
            <a:off x="723424" y="5903952"/>
            <a:ext cx="700564" cy="1569363"/>
          </a:xfrm>
          <a:prstGeom prst="roundRect">
            <a:avLst>
              <a:gd name="adj" fmla="val 18587"/>
            </a:avLst>
          </a:prstGeom>
          <a:solidFill>
            <a:srgbClr val="EFF0F6"/>
          </a:solidFill>
          <a:ln/>
        </p:spPr>
        <p:txBody>
          <a:bodyPr/>
          <a:lstStyle/>
          <a:p>
            <a:endParaRPr lang="lv-LV"/>
          </a:p>
        </p:txBody>
      </p:sp>
      <p:sp>
        <p:nvSpPr>
          <p:cNvPr id="17" name="Text 14"/>
          <p:cNvSpPr/>
          <p:nvPr/>
        </p:nvSpPr>
        <p:spPr>
          <a:xfrm>
            <a:off x="938570" y="6524387"/>
            <a:ext cx="262652" cy="328374"/>
          </a:xfrm>
          <a:prstGeom prst="rect">
            <a:avLst/>
          </a:prstGeom>
          <a:noFill/>
          <a:ln/>
        </p:spPr>
        <p:txBody>
          <a:bodyPr wrap="none" lIns="0" tIns="0" rIns="0" bIns="0" rtlCol="0" anchor="t"/>
          <a:lstStyle/>
          <a:p>
            <a:pPr marL="0" indent="0" algn="l">
              <a:lnSpc>
                <a:spcPts val="2050"/>
              </a:lnSpc>
              <a:buNone/>
            </a:pPr>
            <a:r>
              <a:rPr lang="en-US" sz="2050" dirty="0">
                <a:solidFill>
                  <a:srgbClr val="3D3E44"/>
                </a:solidFill>
                <a:latin typeface="Montserrat Medium" pitchFamily="34" charset="0"/>
                <a:ea typeface="Montserrat Medium" pitchFamily="34" charset="-122"/>
                <a:cs typeface="Montserrat Medium" pitchFamily="34" charset="-120"/>
              </a:rPr>
              <a:t>3</a:t>
            </a:r>
            <a:endParaRPr lang="en-US" sz="2050" dirty="0"/>
          </a:p>
        </p:txBody>
      </p:sp>
      <p:sp>
        <p:nvSpPr>
          <p:cNvPr id="18" name="Text 15"/>
          <p:cNvSpPr/>
          <p:nvPr/>
        </p:nvSpPr>
        <p:spPr>
          <a:xfrm>
            <a:off x="1599128" y="6079093"/>
            <a:ext cx="2189440" cy="273606"/>
          </a:xfrm>
          <a:prstGeom prst="rect">
            <a:avLst/>
          </a:prstGeom>
          <a:noFill/>
          <a:ln/>
        </p:spPr>
        <p:txBody>
          <a:bodyPr wrap="none" lIns="0" tIns="0" rIns="0" bIns="0" rtlCol="0" anchor="t"/>
          <a:lstStyle/>
          <a:p>
            <a:pPr marL="0" indent="0" algn="l">
              <a:lnSpc>
                <a:spcPts val="2150"/>
              </a:lnSpc>
              <a:buNone/>
            </a:pPr>
            <a:r>
              <a:rPr lang="en-US" sz="1700" dirty="0">
                <a:latin typeface="Montserrat Medium" pitchFamily="34" charset="0"/>
                <a:ea typeface="Montserrat Medium" pitchFamily="34" charset="-122"/>
                <a:cs typeface="Montserrat Medium" pitchFamily="34" charset="-120"/>
              </a:rPr>
              <a:t>Mērķu skaidrība</a:t>
            </a:r>
            <a:endParaRPr lang="en-US" sz="1700" dirty="0"/>
          </a:p>
        </p:txBody>
      </p:sp>
      <p:sp>
        <p:nvSpPr>
          <p:cNvPr id="19" name="Text 16"/>
          <p:cNvSpPr/>
          <p:nvPr/>
        </p:nvSpPr>
        <p:spPr>
          <a:xfrm>
            <a:off x="1599128" y="6457712"/>
            <a:ext cx="6821448" cy="840462"/>
          </a:xfrm>
          <a:prstGeom prst="rect">
            <a:avLst/>
          </a:prstGeom>
          <a:noFill/>
          <a:ln/>
        </p:spPr>
        <p:txBody>
          <a:bodyPr wrap="square" lIns="0" tIns="0" rIns="0" bIns="0" rtlCol="0" anchor="t"/>
          <a:lstStyle/>
          <a:p>
            <a:pPr marL="0" indent="0" algn="l">
              <a:lnSpc>
                <a:spcPts val="2200"/>
              </a:lnSpc>
              <a:buNone/>
            </a:pPr>
            <a:r>
              <a:rPr lang="en-US" sz="1350" dirty="0">
                <a:solidFill>
                  <a:srgbClr val="3D3E44"/>
                </a:solidFill>
                <a:latin typeface="Inter Light" pitchFamily="34" charset="0"/>
                <a:ea typeface="Inter Light" pitchFamily="34" charset="-122"/>
                <a:cs typeface="Inter Light" pitchFamily="34" charset="-120"/>
              </a:rPr>
              <a:t>Mācību mērķiem jābūt saprotamiem, konkrētiem un sasniedzamiem. Kad skolēni saprot, ko viņi mācās un kāpēc, viņu motivācija un iesaistīšanās būtiski pieaug, veidojot labvēlīgu vidi dziļai domāšanai.</a:t>
            </a: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ula 1">
            <a:extLst>
              <a:ext uri="{FF2B5EF4-FFF2-40B4-BE49-F238E27FC236}">
                <a16:creationId xmlns:a16="http://schemas.microsoft.com/office/drawing/2014/main" id="{0C120EA3-B31C-16ED-6EBB-086CCCDB37D3}"/>
              </a:ext>
            </a:extLst>
          </p:cNvPr>
          <p:cNvGraphicFramePr>
            <a:graphicFrameLocks noGrp="1"/>
          </p:cNvGraphicFramePr>
          <p:nvPr>
            <p:extLst>
              <p:ext uri="{D42A27DB-BD31-4B8C-83A1-F6EECF244321}">
                <p14:modId xmlns:p14="http://schemas.microsoft.com/office/powerpoint/2010/main" val="2366756137"/>
              </p:ext>
            </p:extLst>
          </p:nvPr>
        </p:nvGraphicFramePr>
        <p:xfrm>
          <a:off x="358588" y="1342305"/>
          <a:ext cx="8354919" cy="944880"/>
        </p:xfrm>
        <a:graphic>
          <a:graphicData uri="http://schemas.openxmlformats.org/drawingml/2006/table">
            <a:tbl>
              <a:tblPr/>
              <a:tblGrid>
                <a:gridCol w="8354919">
                  <a:extLst>
                    <a:ext uri="{9D8B030D-6E8A-4147-A177-3AD203B41FA5}">
                      <a16:colId xmlns:a16="http://schemas.microsoft.com/office/drawing/2014/main" val="1193275790"/>
                    </a:ext>
                  </a:extLst>
                </a:gridCol>
              </a:tblGrid>
              <a:tr h="0">
                <a:tc>
                  <a:txBody>
                    <a:bodyPr/>
                    <a:lstStyle/>
                    <a:p>
                      <a:pPr>
                        <a:buNone/>
                      </a:pPr>
                      <a:r>
                        <a:rPr lang="lv-LV" sz="2800" dirty="0">
                          <a:solidFill>
                            <a:srgbClr val="000000"/>
                          </a:solidFill>
                          <a:effectLst/>
                        </a:rPr>
                        <a:t>1. Aprēķini taisnstūra </a:t>
                      </a:r>
                      <a:r>
                        <a:rPr lang="lv-LV" sz="2800" dirty="0" err="1">
                          <a:solidFill>
                            <a:srgbClr val="000000"/>
                          </a:solidFill>
                          <a:effectLst/>
                        </a:rPr>
                        <a:t>paralēlskaldņa</a:t>
                      </a:r>
                      <a:r>
                        <a:rPr lang="lv-LV" sz="2800" dirty="0">
                          <a:solidFill>
                            <a:srgbClr val="000000"/>
                          </a:solidFill>
                          <a:effectLst/>
                        </a:rPr>
                        <a:t> virsmas laukumu, ja tā izmēri ir 3cm, 4 cm un 5 cm.</a:t>
                      </a:r>
                      <a:endParaRPr lang="lv-LV" sz="2800" dirty="0">
                        <a:effectLst/>
                      </a:endParaRPr>
                    </a:p>
                  </a:txBody>
                  <a:tcPr anchor="ctr">
                    <a:lnL>
                      <a:noFill/>
                    </a:lnL>
                    <a:lnR>
                      <a:noFill/>
                    </a:lnR>
                    <a:lnT>
                      <a:noFill/>
                    </a:lnT>
                    <a:lnB>
                      <a:noFill/>
                    </a:lnB>
                    <a:noFill/>
                  </a:tcPr>
                </a:tc>
                <a:extLst>
                  <a:ext uri="{0D108BD9-81ED-4DB2-BD59-A6C34878D82A}">
                    <a16:rowId xmlns:a16="http://schemas.microsoft.com/office/drawing/2014/main" val="1283317535"/>
                  </a:ext>
                </a:extLst>
              </a:tr>
            </a:tbl>
          </a:graphicData>
        </a:graphic>
      </p:graphicFrame>
      <p:graphicFrame>
        <p:nvGraphicFramePr>
          <p:cNvPr id="3" name="Tabula 2">
            <a:extLst>
              <a:ext uri="{FF2B5EF4-FFF2-40B4-BE49-F238E27FC236}">
                <a16:creationId xmlns:a16="http://schemas.microsoft.com/office/drawing/2014/main" id="{CEEB1610-FC39-9165-55C2-35138E52D656}"/>
              </a:ext>
            </a:extLst>
          </p:cNvPr>
          <p:cNvGraphicFramePr>
            <a:graphicFrameLocks noGrp="1"/>
          </p:cNvGraphicFramePr>
          <p:nvPr>
            <p:extLst>
              <p:ext uri="{D42A27DB-BD31-4B8C-83A1-F6EECF244321}">
                <p14:modId xmlns:p14="http://schemas.microsoft.com/office/powerpoint/2010/main" val="4080622768"/>
              </p:ext>
            </p:extLst>
          </p:nvPr>
        </p:nvGraphicFramePr>
        <p:xfrm>
          <a:off x="358588" y="173403"/>
          <a:ext cx="1903319" cy="640080"/>
        </p:xfrm>
        <a:graphic>
          <a:graphicData uri="http://schemas.openxmlformats.org/drawingml/2006/table">
            <a:tbl>
              <a:tblPr/>
              <a:tblGrid>
                <a:gridCol w="1903319">
                  <a:extLst>
                    <a:ext uri="{9D8B030D-6E8A-4147-A177-3AD203B41FA5}">
                      <a16:colId xmlns:a16="http://schemas.microsoft.com/office/drawing/2014/main" val="1824372236"/>
                    </a:ext>
                  </a:extLst>
                </a:gridCol>
              </a:tblGrid>
              <a:tr h="0">
                <a:tc>
                  <a:txBody>
                    <a:bodyPr/>
                    <a:lstStyle/>
                    <a:p>
                      <a:pPr>
                        <a:buNone/>
                      </a:pPr>
                      <a:r>
                        <a:rPr lang="lv-LV" sz="3600" b="1" dirty="0">
                          <a:solidFill>
                            <a:srgbClr val="000000"/>
                          </a:solidFill>
                          <a:effectLst/>
                        </a:rPr>
                        <a:t>Piemērs:</a:t>
                      </a:r>
                      <a:endParaRPr lang="lv-LV" sz="2800" b="1" dirty="0">
                        <a:effectLst/>
                      </a:endParaRPr>
                    </a:p>
                  </a:txBody>
                  <a:tcPr anchor="ctr">
                    <a:lnL>
                      <a:noFill/>
                    </a:lnL>
                    <a:lnR>
                      <a:noFill/>
                    </a:lnR>
                    <a:lnT>
                      <a:noFill/>
                    </a:lnT>
                    <a:lnB>
                      <a:noFill/>
                    </a:lnB>
                    <a:noFill/>
                  </a:tcPr>
                </a:tc>
                <a:extLst>
                  <a:ext uri="{0D108BD9-81ED-4DB2-BD59-A6C34878D82A}">
                    <a16:rowId xmlns:a16="http://schemas.microsoft.com/office/drawing/2014/main" val="163879703"/>
                  </a:ext>
                </a:extLst>
              </a:tr>
            </a:tbl>
          </a:graphicData>
        </a:graphic>
      </p:graphicFrame>
      <p:graphicFrame>
        <p:nvGraphicFramePr>
          <p:cNvPr id="4" name="Tabula 3">
            <a:extLst>
              <a:ext uri="{FF2B5EF4-FFF2-40B4-BE49-F238E27FC236}">
                <a16:creationId xmlns:a16="http://schemas.microsoft.com/office/drawing/2014/main" id="{C43EF49E-F646-96E8-DCD4-423B846B53A4}"/>
              </a:ext>
            </a:extLst>
          </p:cNvPr>
          <p:cNvGraphicFramePr>
            <a:graphicFrameLocks noGrp="1"/>
          </p:cNvGraphicFramePr>
          <p:nvPr>
            <p:extLst>
              <p:ext uri="{D42A27DB-BD31-4B8C-83A1-F6EECF244321}">
                <p14:modId xmlns:p14="http://schemas.microsoft.com/office/powerpoint/2010/main" val="2761185401"/>
              </p:ext>
            </p:extLst>
          </p:nvPr>
        </p:nvGraphicFramePr>
        <p:xfrm>
          <a:off x="358588" y="2652328"/>
          <a:ext cx="8964519" cy="944880"/>
        </p:xfrm>
        <a:graphic>
          <a:graphicData uri="http://schemas.openxmlformats.org/drawingml/2006/table">
            <a:tbl>
              <a:tblPr/>
              <a:tblGrid>
                <a:gridCol w="8964519">
                  <a:extLst>
                    <a:ext uri="{9D8B030D-6E8A-4147-A177-3AD203B41FA5}">
                      <a16:colId xmlns:a16="http://schemas.microsoft.com/office/drawing/2014/main" val="530704690"/>
                    </a:ext>
                  </a:extLst>
                </a:gridCol>
              </a:tblGrid>
              <a:tr h="0">
                <a:tc>
                  <a:txBody>
                    <a:bodyPr/>
                    <a:lstStyle/>
                    <a:p>
                      <a:pPr>
                        <a:buNone/>
                      </a:pPr>
                      <a:r>
                        <a:rPr lang="lv-LV" sz="2800" dirty="0">
                          <a:solidFill>
                            <a:srgbClr val="000000"/>
                          </a:solidFill>
                          <a:effectLst/>
                        </a:rPr>
                        <a:t>2. Uzraksti izmērus trīs dažādām taisnstūra prizmām, kuru virsmas laukums ir 20 cm</a:t>
                      </a:r>
                      <a:r>
                        <a:rPr lang="lv-LV" sz="2800" baseline="30000" dirty="0">
                          <a:solidFill>
                            <a:srgbClr val="000000"/>
                          </a:solidFill>
                          <a:effectLst/>
                        </a:rPr>
                        <a:t>3</a:t>
                      </a:r>
                      <a:r>
                        <a:rPr lang="lv-LV" sz="2800" dirty="0">
                          <a:solidFill>
                            <a:srgbClr val="000000"/>
                          </a:solidFill>
                          <a:effectLst/>
                        </a:rPr>
                        <a:t>.</a:t>
                      </a:r>
                      <a:endParaRPr lang="lv-LV" sz="2800" dirty="0">
                        <a:effectLst/>
                      </a:endParaRPr>
                    </a:p>
                  </a:txBody>
                  <a:tcPr anchor="ctr">
                    <a:lnL>
                      <a:noFill/>
                    </a:lnL>
                    <a:lnR>
                      <a:noFill/>
                    </a:lnR>
                    <a:lnT>
                      <a:noFill/>
                    </a:lnT>
                    <a:lnB>
                      <a:noFill/>
                    </a:lnB>
                    <a:noFill/>
                  </a:tcPr>
                </a:tc>
                <a:extLst>
                  <a:ext uri="{0D108BD9-81ED-4DB2-BD59-A6C34878D82A}">
                    <a16:rowId xmlns:a16="http://schemas.microsoft.com/office/drawing/2014/main" val="1268595166"/>
                  </a:ext>
                </a:extLst>
              </a:tr>
            </a:tbl>
          </a:graphicData>
        </a:graphic>
      </p:graphicFrame>
      <p:graphicFrame>
        <p:nvGraphicFramePr>
          <p:cNvPr id="5" name="Tabula 4">
            <a:extLst>
              <a:ext uri="{FF2B5EF4-FFF2-40B4-BE49-F238E27FC236}">
                <a16:creationId xmlns:a16="http://schemas.microsoft.com/office/drawing/2014/main" id="{62C127CC-102F-1B95-EE84-421E20A21B8B}"/>
              </a:ext>
            </a:extLst>
          </p:cNvPr>
          <p:cNvGraphicFramePr>
            <a:graphicFrameLocks noGrp="1"/>
          </p:cNvGraphicFramePr>
          <p:nvPr>
            <p:extLst>
              <p:ext uri="{D42A27DB-BD31-4B8C-83A1-F6EECF244321}">
                <p14:modId xmlns:p14="http://schemas.microsoft.com/office/powerpoint/2010/main" val="1708228901"/>
              </p:ext>
            </p:extLst>
          </p:nvPr>
        </p:nvGraphicFramePr>
        <p:xfrm>
          <a:off x="394986" y="3915234"/>
          <a:ext cx="9078819" cy="944880"/>
        </p:xfrm>
        <a:graphic>
          <a:graphicData uri="http://schemas.openxmlformats.org/drawingml/2006/table">
            <a:tbl>
              <a:tblPr/>
              <a:tblGrid>
                <a:gridCol w="9078819">
                  <a:extLst>
                    <a:ext uri="{9D8B030D-6E8A-4147-A177-3AD203B41FA5}">
                      <a16:colId xmlns:a16="http://schemas.microsoft.com/office/drawing/2014/main" val="3557976968"/>
                    </a:ext>
                  </a:extLst>
                </a:gridCol>
              </a:tblGrid>
              <a:tr h="0">
                <a:tc>
                  <a:txBody>
                    <a:bodyPr/>
                    <a:lstStyle/>
                    <a:p>
                      <a:pPr>
                        <a:buNone/>
                      </a:pPr>
                      <a:r>
                        <a:rPr lang="lv-LV" sz="2800" dirty="0">
                          <a:solidFill>
                            <a:srgbClr val="000000"/>
                          </a:solidFill>
                          <a:effectLst/>
                        </a:rPr>
                        <a:t>3. Kāds var būt lielākais tilpums taisnstūra prizmai, kuras virsmas laukums ir 20 cm</a:t>
                      </a:r>
                      <a:r>
                        <a:rPr lang="lv-LV" sz="2800" baseline="30000" dirty="0">
                          <a:solidFill>
                            <a:srgbClr val="000000"/>
                          </a:solidFill>
                          <a:effectLst/>
                        </a:rPr>
                        <a:t>3</a:t>
                      </a:r>
                      <a:r>
                        <a:rPr lang="lv-LV" sz="2800" dirty="0">
                          <a:solidFill>
                            <a:srgbClr val="000000"/>
                          </a:solidFill>
                          <a:effectLst/>
                        </a:rPr>
                        <a:t>.</a:t>
                      </a:r>
                      <a:endParaRPr lang="lv-LV" sz="2800" dirty="0">
                        <a:effectLst/>
                      </a:endParaRPr>
                    </a:p>
                  </a:txBody>
                  <a:tcPr anchor="ctr">
                    <a:lnL>
                      <a:noFill/>
                    </a:lnL>
                    <a:lnR>
                      <a:noFill/>
                    </a:lnR>
                    <a:lnT>
                      <a:noFill/>
                    </a:lnT>
                    <a:lnB>
                      <a:noFill/>
                    </a:lnB>
                    <a:noFill/>
                  </a:tcPr>
                </a:tc>
                <a:extLst>
                  <a:ext uri="{0D108BD9-81ED-4DB2-BD59-A6C34878D82A}">
                    <a16:rowId xmlns:a16="http://schemas.microsoft.com/office/drawing/2014/main" val="2220844261"/>
                  </a:ext>
                </a:extLst>
              </a:tr>
            </a:tbl>
          </a:graphicData>
        </a:graphic>
      </p:graphicFrame>
      <p:sp>
        <p:nvSpPr>
          <p:cNvPr id="7" name="TextBox 6">
            <a:extLst>
              <a:ext uri="{FF2B5EF4-FFF2-40B4-BE49-F238E27FC236}">
                <a16:creationId xmlns:a16="http://schemas.microsoft.com/office/drawing/2014/main" id="{CE5BFFB7-DB3B-B96B-ECAC-CC0FD740EB08}"/>
              </a:ext>
            </a:extLst>
          </p:cNvPr>
          <p:cNvSpPr txBox="1"/>
          <p:nvPr/>
        </p:nvSpPr>
        <p:spPr>
          <a:xfrm>
            <a:off x="9880424" y="1165467"/>
            <a:ext cx="4428564" cy="5898666"/>
          </a:xfrm>
          <a:prstGeom prst="rect">
            <a:avLst/>
          </a:prstGeom>
          <a:noFill/>
        </p:spPr>
        <p:txBody>
          <a:bodyPr wrap="square">
            <a:spAutoFit/>
          </a:bodyPr>
          <a:lstStyle/>
          <a:p>
            <a:pPr marL="342900" lvl="0" indent="-342900" algn="just">
              <a:lnSpc>
                <a:spcPct val="115000"/>
              </a:lnSpc>
              <a:spcAft>
                <a:spcPts val="1000"/>
              </a:spcAft>
              <a:buFont typeface="+mj-lt"/>
              <a:buAutoNum type="arabicPeriod"/>
            </a:pPr>
            <a:r>
              <a:rPr lang="lv-LV" sz="2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līmenis – Faktu zināšana. Var risināt mehāniski.</a:t>
            </a:r>
          </a:p>
          <a:p>
            <a:pPr marL="342900" lvl="0" indent="-342900" algn="just">
              <a:lnSpc>
                <a:spcPct val="115000"/>
              </a:lnSpc>
              <a:spcAft>
                <a:spcPts val="1000"/>
              </a:spcAft>
              <a:buFont typeface="+mj-lt"/>
              <a:buAutoNum type="arabicPeriod"/>
            </a:pPr>
            <a:r>
              <a:rPr lang="lv-LV" sz="2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līmenis – Risina ar izpratni, risina dažādi, piedāvā vairākus variantus. </a:t>
            </a:r>
          </a:p>
          <a:p>
            <a:pPr marL="342900" lvl="0" indent="-342900" algn="just">
              <a:lnSpc>
                <a:spcPct val="115000"/>
              </a:lnSpc>
              <a:spcAft>
                <a:spcPts val="1000"/>
              </a:spcAft>
              <a:buFont typeface="+mj-lt"/>
              <a:buAutoNum type="arabicPeriod"/>
            </a:pPr>
            <a:r>
              <a:rPr lang="lv-LV" sz="2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līmenis – Matemātiski modelē, analizē, pamato.</a:t>
            </a:r>
          </a:p>
          <a:p>
            <a:pPr marL="342900" lvl="0" indent="-342900" algn="just">
              <a:lnSpc>
                <a:spcPct val="115000"/>
              </a:lnSpc>
              <a:spcAft>
                <a:spcPts val="1000"/>
              </a:spcAft>
              <a:buFont typeface="+mj-lt"/>
              <a:buAutoNum type="arabicPeriod"/>
            </a:pPr>
            <a:r>
              <a:rPr lang="lv-LV" sz="2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līmenis – Analizē, sintezē, pamato, vispārina  + paskaidro kāpēc tā ir vai tā nav. </a:t>
            </a:r>
          </a:p>
        </p:txBody>
      </p:sp>
      <p:sp>
        <p:nvSpPr>
          <p:cNvPr id="9" name="TextBox 8">
            <a:extLst>
              <a:ext uri="{FF2B5EF4-FFF2-40B4-BE49-F238E27FC236}">
                <a16:creationId xmlns:a16="http://schemas.microsoft.com/office/drawing/2014/main" id="{5924921E-52B8-E4A9-21B0-D1027EEF15D0}"/>
              </a:ext>
            </a:extLst>
          </p:cNvPr>
          <p:cNvSpPr txBox="1"/>
          <p:nvPr/>
        </p:nvSpPr>
        <p:spPr>
          <a:xfrm>
            <a:off x="394986" y="5112236"/>
            <a:ext cx="8417507" cy="954107"/>
          </a:xfrm>
          <a:prstGeom prst="rect">
            <a:avLst/>
          </a:prstGeom>
          <a:noFill/>
        </p:spPr>
        <p:txBody>
          <a:bodyPr wrap="square" rtlCol="0">
            <a:spAutoFit/>
          </a:bodyPr>
          <a:lstStyle/>
          <a:p>
            <a:r>
              <a:rPr lang="lv-LV" sz="2800" dirty="0"/>
              <a:t>4. No kubiem tiek veidota virkne. Nosaki un pamato, kā aprēķināt kubu skaitu virknes n-</a:t>
            </a:r>
            <a:r>
              <a:rPr lang="lv-LV" sz="2800" dirty="0" err="1"/>
              <a:t>tajam</a:t>
            </a:r>
            <a:r>
              <a:rPr lang="lv-LV" sz="2800" dirty="0"/>
              <a:t> loceklim.</a:t>
            </a:r>
          </a:p>
        </p:txBody>
      </p:sp>
      <p:pic>
        <p:nvPicPr>
          <p:cNvPr id="10" name="Attēls 9">
            <a:extLst>
              <a:ext uri="{FF2B5EF4-FFF2-40B4-BE49-F238E27FC236}">
                <a16:creationId xmlns:a16="http://schemas.microsoft.com/office/drawing/2014/main" id="{D45F8552-E350-B41B-A5C1-86B56DF37193}"/>
              </a:ext>
            </a:extLst>
          </p:cNvPr>
          <p:cNvPicPr>
            <a:picLocks noChangeAspect="1"/>
          </p:cNvPicPr>
          <p:nvPr/>
        </p:nvPicPr>
        <p:blipFill>
          <a:blip r:embed="rId2"/>
          <a:stretch>
            <a:fillRect/>
          </a:stretch>
        </p:blipFill>
        <p:spPr>
          <a:xfrm>
            <a:off x="681305" y="6961833"/>
            <a:ext cx="648000" cy="732134"/>
          </a:xfrm>
          <a:prstGeom prst="rect">
            <a:avLst/>
          </a:prstGeom>
        </p:spPr>
      </p:pic>
      <p:pic>
        <p:nvPicPr>
          <p:cNvPr id="15" name="Attēls 14">
            <a:extLst>
              <a:ext uri="{FF2B5EF4-FFF2-40B4-BE49-F238E27FC236}">
                <a16:creationId xmlns:a16="http://schemas.microsoft.com/office/drawing/2014/main" id="{5F9BCAB9-20E5-4FEB-5569-B747115322BF}"/>
              </a:ext>
            </a:extLst>
          </p:cNvPr>
          <p:cNvPicPr>
            <a:picLocks noChangeAspect="1"/>
          </p:cNvPicPr>
          <p:nvPr/>
        </p:nvPicPr>
        <p:blipFill>
          <a:blip r:embed="rId2"/>
          <a:stretch>
            <a:fillRect/>
          </a:stretch>
        </p:blipFill>
        <p:spPr>
          <a:xfrm>
            <a:off x="2097729" y="6961833"/>
            <a:ext cx="648000" cy="732134"/>
          </a:xfrm>
          <a:prstGeom prst="rect">
            <a:avLst/>
          </a:prstGeom>
        </p:spPr>
      </p:pic>
      <p:pic>
        <p:nvPicPr>
          <p:cNvPr id="16" name="Attēls 15">
            <a:extLst>
              <a:ext uri="{FF2B5EF4-FFF2-40B4-BE49-F238E27FC236}">
                <a16:creationId xmlns:a16="http://schemas.microsoft.com/office/drawing/2014/main" id="{511FF802-1B23-D94F-2825-376EE6DDA641}"/>
              </a:ext>
            </a:extLst>
          </p:cNvPr>
          <p:cNvPicPr>
            <a:picLocks noChangeAspect="1"/>
          </p:cNvPicPr>
          <p:nvPr/>
        </p:nvPicPr>
        <p:blipFill>
          <a:blip r:embed="rId2"/>
          <a:stretch>
            <a:fillRect/>
          </a:stretch>
        </p:blipFill>
        <p:spPr>
          <a:xfrm>
            <a:off x="2645026" y="6961833"/>
            <a:ext cx="648000" cy="732134"/>
          </a:xfrm>
          <a:prstGeom prst="rect">
            <a:avLst/>
          </a:prstGeom>
        </p:spPr>
      </p:pic>
      <p:pic>
        <p:nvPicPr>
          <p:cNvPr id="17" name="Attēls 16">
            <a:extLst>
              <a:ext uri="{FF2B5EF4-FFF2-40B4-BE49-F238E27FC236}">
                <a16:creationId xmlns:a16="http://schemas.microsoft.com/office/drawing/2014/main" id="{FF75673D-A94B-A63C-A9B7-D4DA660799DB}"/>
              </a:ext>
            </a:extLst>
          </p:cNvPr>
          <p:cNvPicPr>
            <a:picLocks noChangeAspect="1"/>
          </p:cNvPicPr>
          <p:nvPr/>
        </p:nvPicPr>
        <p:blipFill>
          <a:blip r:embed="rId2"/>
          <a:stretch>
            <a:fillRect/>
          </a:stretch>
        </p:blipFill>
        <p:spPr>
          <a:xfrm>
            <a:off x="3192323" y="6961833"/>
            <a:ext cx="648000" cy="732134"/>
          </a:xfrm>
          <a:prstGeom prst="rect">
            <a:avLst/>
          </a:prstGeom>
        </p:spPr>
      </p:pic>
      <p:pic>
        <p:nvPicPr>
          <p:cNvPr id="18" name="Attēls 17">
            <a:extLst>
              <a:ext uri="{FF2B5EF4-FFF2-40B4-BE49-F238E27FC236}">
                <a16:creationId xmlns:a16="http://schemas.microsoft.com/office/drawing/2014/main" id="{E197E304-AE06-8322-F371-095F1661E1CB}"/>
              </a:ext>
            </a:extLst>
          </p:cNvPr>
          <p:cNvPicPr>
            <a:picLocks noChangeAspect="1"/>
          </p:cNvPicPr>
          <p:nvPr/>
        </p:nvPicPr>
        <p:blipFill>
          <a:blip r:embed="rId2"/>
          <a:stretch>
            <a:fillRect/>
          </a:stretch>
        </p:blipFill>
        <p:spPr>
          <a:xfrm>
            <a:off x="2646675" y="6396683"/>
            <a:ext cx="648000" cy="732134"/>
          </a:xfrm>
          <a:prstGeom prst="rect">
            <a:avLst/>
          </a:prstGeom>
        </p:spPr>
      </p:pic>
      <p:pic>
        <p:nvPicPr>
          <p:cNvPr id="19" name="Attēls 18">
            <a:extLst>
              <a:ext uri="{FF2B5EF4-FFF2-40B4-BE49-F238E27FC236}">
                <a16:creationId xmlns:a16="http://schemas.microsoft.com/office/drawing/2014/main" id="{42158894-9326-AC45-6867-6049E04507D1}"/>
              </a:ext>
            </a:extLst>
          </p:cNvPr>
          <p:cNvPicPr>
            <a:picLocks noChangeAspect="1"/>
          </p:cNvPicPr>
          <p:nvPr/>
        </p:nvPicPr>
        <p:blipFill>
          <a:blip r:embed="rId2"/>
          <a:stretch>
            <a:fillRect/>
          </a:stretch>
        </p:blipFill>
        <p:spPr>
          <a:xfrm>
            <a:off x="4610396" y="6950868"/>
            <a:ext cx="648000" cy="732134"/>
          </a:xfrm>
          <a:prstGeom prst="rect">
            <a:avLst/>
          </a:prstGeom>
        </p:spPr>
      </p:pic>
      <p:pic>
        <p:nvPicPr>
          <p:cNvPr id="20" name="Attēls 19">
            <a:extLst>
              <a:ext uri="{FF2B5EF4-FFF2-40B4-BE49-F238E27FC236}">
                <a16:creationId xmlns:a16="http://schemas.microsoft.com/office/drawing/2014/main" id="{436CC17F-9BAC-0235-0D92-9658DC915940}"/>
              </a:ext>
            </a:extLst>
          </p:cNvPr>
          <p:cNvPicPr>
            <a:picLocks noChangeAspect="1"/>
          </p:cNvPicPr>
          <p:nvPr/>
        </p:nvPicPr>
        <p:blipFill>
          <a:blip r:embed="rId2"/>
          <a:stretch>
            <a:fillRect/>
          </a:stretch>
        </p:blipFill>
        <p:spPr>
          <a:xfrm>
            <a:off x="5156044" y="6950868"/>
            <a:ext cx="648000" cy="732134"/>
          </a:xfrm>
          <a:prstGeom prst="rect">
            <a:avLst/>
          </a:prstGeom>
        </p:spPr>
      </p:pic>
      <p:pic>
        <p:nvPicPr>
          <p:cNvPr id="21" name="Attēls 20">
            <a:extLst>
              <a:ext uri="{FF2B5EF4-FFF2-40B4-BE49-F238E27FC236}">
                <a16:creationId xmlns:a16="http://schemas.microsoft.com/office/drawing/2014/main" id="{2B735642-6358-F67E-0AF2-B67B978F07C3}"/>
              </a:ext>
            </a:extLst>
          </p:cNvPr>
          <p:cNvPicPr>
            <a:picLocks noChangeAspect="1"/>
          </p:cNvPicPr>
          <p:nvPr/>
        </p:nvPicPr>
        <p:blipFill>
          <a:blip r:embed="rId2"/>
          <a:stretch>
            <a:fillRect/>
          </a:stretch>
        </p:blipFill>
        <p:spPr>
          <a:xfrm>
            <a:off x="5704469" y="6950868"/>
            <a:ext cx="648000" cy="732134"/>
          </a:xfrm>
          <a:prstGeom prst="rect">
            <a:avLst/>
          </a:prstGeom>
        </p:spPr>
      </p:pic>
      <p:pic>
        <p:nvPicPr>
          <p:cNvPr id="22" name="Attēls 21">
            <a:extLst>
              <a:ext uri="{FF2B5EF4-FFF2-40B4-BE49-F238E27FC236}">
                <a16:creationId xmlns:a16="http://schemas.microsoft.com/office/drawing/2014/main" id="{9A6F3A70-061F-5112-3ECB-29CB306E7DC3}"/>
              </a:ext>
            </a:extLst>
          </p:cNvPr>
          <p:cNvPicPr>
            <a:picLocks noChangeAspect="1"/>
          </p:cNvPicPr>
          <p:nvPr/>
        </p:nvPicPr>
        <p:blipFill>
          <a:blip r:embed="rId2"/>
          <a:stretch>
            <a:fillRect/>
          </a:stretch>
        </p:blipFill>
        <p:spPr>
          <a:xfrm>
            <a:off x="5175828" y="6365915"/>
            <a:ext cx="648000" cy="732134"/>
          </a:xfrm>
          <a:prstGeom prst="rect">
            <a:avLst/>
          </a:prstGeom>
        </p:spPr>
      </p:pic>
      <p:pic>
        <p:nvPicPr>
          <p:cNvPr id="23" name="Attēls 22">
            <a:extLst>
              <a:ext uri="{FF2B5EF4-FFF2-40B4-BE49-F238E27FC236}">
                <a16:creationId xmlns:a16="http://schemas.microsoft.com/office/drawing/2014/main" id="{81DA227A-F05D-241E-00D0-00EBD1DC5E79}"/>
              </a:ext>
            </a:extLst>
          </p:cNvPr>
          <p:cNvPicPr>
            <a:picLocks noChangeAspect="1"/>
          </p:cNvPicPr>
          <p:nvPr/>
        </p:nvPicPr>
        <p:blipFill>
          <a:blip r:embed="rId2"/>
          <a:stretch>
            <a:fillRect/>
          </a:stretch>
        </p:blipFill>
        <p:spPr>
          <a:xfrm>
            <a:off x="6234657" y="6950868"/>
            <a:ext cx="648000" cy="732134"/>
          </a:xfrm>
          <a:prstGeom prst="rect">
            <a:avLst/>
          </a:prstGeom>
        </p:spPr>
      </p:pic>
      <p:pic>
        <p:nvPicPr>
          <p:cNvPr id="24" name="Attēls 23">
            <a:extLst>
              <a:ext uri="{FF2B5EF4-FFF2-40B4-BE49-F238E27FC236}">
                <a16:creationId xmlns:a16="http://schemas.microsoft.com/office/drawing/2014/main" id="{06534C5B-84C4-3FAB-9772-5D4A5D0C5746}"/>
              </a:ext>
            </a:extLst>
          </p:cNvPr>
          <p:cNvPicPr>
            <a:picLocks noChangeAspect="1"/>
          </p:cNvPicPr>
          <p:nvPr/>
        </p:nvPicPr>
        <p:blipFill>
          <a:blip r:embed="rId2"/>
          <a:stretch>
            <a:fillRect/>
          </a:stretch>
        </p:blipFill>
        <p:spPr>
          <a:xfrm>
            <a:off x="5733145" y="6365915"/>
            <a:ext cx="648000" cy="732134"/>
          </a:xfrm>
          <a:prstGeom prst="rect">
            <a:avLst/>
          </a:prstGeom>
        </p:spPr>
      </p:pic>
      <p:sp>
        <p:nvSpPr>
          <p:cNvPr id="6" name="TextBox 5">
            <a:extLst>
              <a:ext uri="{FF2B5EF4-FFF2-40B4-BE49-F238E27FC236}">
                <a16:creationId xmlns:a16="http://schemas.microsoft.com/office/drawing/2014/main" id="{B90F76EA-43CE-25DB-EAB9-9F235D5DF66C}"/>
              </a:ext>
            </a:extLst>
          </p:cNvPr>
          <p:cNvSpPr txBox="1"/>
          <p:nvPr/>
        </p:nvSpPr>
        <p:spPr>
          <a:xfrm>
            <a:off x="7390093" y="7165994"/>
            <a:ext cx="1422400" cy="646331"/>
          </a:xfrm>
          <a:prstGeom prst="rect">
            <a:avLst/>
          </a:prstGeom>
          <a:noFill/>
        </p:spPr>
        <p:txBody>
          <a:bodyPr wrap="square" rtlCol="0">
            <a:spAutoFit/>
          </a:bodyPr>
          <a:lstStyle/>
          <a:p>
            <a:r>
              <a:rPr lang="lv-LV" sz="3600" dirty="0"/>
              <a:t>…</a:t>
            </a:r>
          </a:p>
        </p:txBody>
      </p:sp>
    </p:spTree>
    <p:extLst>
      <p:ext uri="{BB962C8B-B14F-4D97-AF65-F5344CB8AC3E}">
        <p14:creationId xmlns:p14="http://schemas.microsoft.com/office/powerpoint/2010/main" val="256637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1516</Words>
  <Application>Microsoft Office PowerPoint</Application>
  <PresentationFormat>Pielāgots</PresentationFormat>
  <Paragraphs>157</Paragraphs>
  <Slides>22</Slides>
  <Notes>9</Notes>
  <HiddenSlides>0</HiddenSlides>
  <MMClips>0</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22</vt:i4>
      </vt:variant>
    </vt:vector>
  </HeadingPairs>
  <TitlesOfParts>
    <vt:vector size="28" baseType="lpstr">
      <vt:lpstr>Inter Light</vt:lpstr>
      <vt:lpstr>Montserrat Medium</vt:lpstr>
      <vt:lpstr>Times New Roman</vt:lpstr>
      <vt:lpstr>Calibri</vt:lpstr>
      <vt:lpstr>Arial</vt:lpstr>
      <vt:lpstr>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Lenovo</dc:creator>
  <cp:lastModifiedBy>Aija </cp:lastModifiedBy>
  <cp:revision>37</cp:revision>
  <dcterms:created xsi:type="dcterms:W3CDTF">2025-10-20T07:17:16Z</dcterms:created>
  <dcterms:modified xsi:type="dcterms:W3CDTF">2025-10-20T12:10:11Z</dcterms:modified>
</cp:coreProperties>
</file>