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8" r:id="rId4"/>
    <p:sldId id="259" r:id="rId5"/>
    <p:sldId id="262" r:id="rId6"/>
    <p:sldId id="274" r:id="rId7"/>
    <p:sldId id="275" r:id="rId8"/>
    <p:sldId id="267" r:id="rId9"/>
    <p:sldId id="260" r:id="rId10"/>
    <p:sldId id="264" r:id="rId11"/>
    <p:sldId id="263" r:id="rId12"/>
    <p:sldId id="276" r:id="rId13"/>
    <p:sldId id="265" r:id="rId14"/>
    <p:sldId id="266" r:id="rId15"/>
    <p:sldId id="270" r:id="rId16"/>
    <p:sldId id="272" r:id="rId17"/>
    <p:sldId id="27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273BA-D740-42A9-8073-E94D7AE502DC}" v="97" dt="2022-04-28T06:52:33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3T20:49:31.793"/>
    </inkml:context>
    <inkml:brush xml:id="br0">
      <inkml:brushProperty name="width" value="0.025" units="cm"/>
      <inkml:brushProperty name="height" value="0.15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3T20:49:19.375"/>
    </inkml:context>
    <inkml:brush xml:id="br0">
      <inkml:brushProperty name="width" value="0.025" units="cm"/>
      <inkml:brushProperty name="height" value="0.15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3T20:49:21.340"/>
    </inkml:context>
    <inkml:brush xml:id="br0">
      <inkml:brushProperty name="width" value="0.025" units="cm"/>
      <inkml:brushProperty name="height" value="0.15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14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024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06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134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8089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181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653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0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96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283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46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734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10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08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80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82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768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08A1FE-B447-43D4-8A60-E24E9EE89A18}" type="datetimeFigureOut">
              <a:rPr lang="lv-LV" smtClean="0"/>
              <a:t>26.08.2022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48AEB1-4F2A-4ADD-A570-EB5C9C8356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396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0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6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Virsraksts 1">
            <a:extLst>
              <a:ext uri="{FF2B5EF4-FFF2-40B4-BE49-F238E27FC236}">
                <a16:creationId xmlns:a16="http://schemas.microsoft.com/office/drawing/2014/main" id="{64F755F5-ED6B-49D8-832B-DC874BF3C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lv-LV" sz="2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Kā apzināti pielietot valodu zināšanas, lai izprastu ceļus uz jaunu valodu apguvi</a:t>
            </a:r>
            <a:br>
              <a:rPr lang="lv-LV" sz="2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260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2063BD95-750D-4EBD-9827-5439A8EDC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lv-LV"/>
              <a:t>MVĢ vācu valodas skolotāja Sandra Sprukule </a:t>
            </a:r>
          </a:p>
        </p:txBody>
      </p:sp>
      <p:cxnSp>
        <p:nvCxnSpPr>
          <p:cNvPr id="26" name="Straight Connector 18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" name="Rokraksts 3">
                <a:extLst>
                  <a:ext uri="{FF2B5EF4-FFF2-40B4-BE49-F238E27FC236}">
                    <a16:creationId xmlns:a16="http://schemas.microsoft.com/office/drawing/2014/main" id="{15B8EF8B-2888-4831-BC6C-1B692E7FE020}"/>
                  </a:ext>
                </a:extLst>
              </p14:cNvPr>
              <p14:cNvContentPartPr/>
              <p14:nvPr/>
            </p14:nvContentPartPr>
            <p14:xfrm>
              <a:off x="7777242" y="5527335"/>
              <a:ext cx="360" cy="360"/>
            </p14:xfrm>
          </p:contentPart>
        </mc:Choice>
        <mc:Fallback xmlns="">
          <p:pic>
            <p:nvPicPr>
              <p:cNvPr id="4" name="Rokraksts 3">
                <a:extLst>
                  <a:ext uri="{FF2B5EF4-FFF2-40B4-BE49-F238E27FC236}">
                    <a16:creationId xmlns:a16="http://schemas.microsoft.com/office/drawing/2014/main" id="{15B8EF8B-2888-4831-BC6C-1B692E7FE02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72922" y="5500335"/>
                <a:ext cx="9000" cy="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929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366257A-A461-4F1E-8A58-FE592094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lv-LV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apzināti pielietot valodas zināšanas?</a:t>
            </a:r>
            <a:br>
              <a:rPr lang="lv-LV" sz="4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400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D6867DA-51CB-4132-88E0-3D849A135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77" y="2379216"/>
            <a:ext cx="10005134" cy="3852908"/>
          </a:xfrm>
        </p:spPr>
        <p:txBody>
          <a:bodyPr>
            <a:noAutofit/>
          </a:bodyPr>
          <a:lstStyle/>
          <a:p>
            <a:pPr marL="457200">
              <a:lnSpc>
                <a:spcPct val="107000"/>
              </a:lnSpc>
            </a:pPr>
            <a:r>
              <a:rPr lang="lv-LV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Aktivizēt un pielietot  iepriekšējās zināšanas: vispārējās zināšanas  ( </a:t>
            </a:r>
            <a:r>
              <a:rPr lang="lv-LV" sz="2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Weltwissen</a:t>
            </a:r>
            <a:r>
              <a:rPr lang="lv-LV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zināšanas par tekstu veidiem, pētīt attēlus, skaitļus, </a:t>
            </a:r>
            <a:r>
              <a:rPr lang="lv-LV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īpašvārdus.</a:t>
            </a:r>
            <a:endParaRPr lang="lv-LV" sz="2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lv-LV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Izmantot citas valodas  ( dzimto, svešvalodas), valodas salīdzināt , meklēt kopīgo.  </a:t>
            </a:r>
          </a:p>
          <a:p>
            <a:pPr marL="457200">
              <a:lnSpc>
                <a:spcPct val="107000"/>
              </a:lnSpc>
            </a:pPr>
            <a:r>
              <a:rPr lang="lv-LV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Ņemt vērā iepriekšējo pieredzi valodu apguvē ( apzināti pielietot valodas apguves stratēģijas).</a:t>
            </a:r>
          </a:p>
          <a:p>
            <a:pPr marL="457200">
              <a:lnSpc>
                <a:spcPct val="107000"/>
              </a:lnSpc>
            </a:pPr>
            <a:r>
              <a:rPr lang="lv-LV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«Inteliģentā» minēšana/ </a:t>
            </a:r>
            <a:r>
              <a:rPr lang="lv-LV" sz="2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Intelligentes</a:t>
            </a:r>
            <a:r>
              <a:rPr lang="lv-LV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2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Raten</a:t>
            </a:r>
            <a:r>
              <a:rPr lang="lv-LV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nebaidīties kombinēt, eksperimentēt, būt detektīviem valodas izpētē.</a:t>
            </a:r>
          </a:p>
          <a:p>
            <a:pPr marL="457200">
              <a:lnSpc>
                <a:spcPct val="107000"/>
              </a:lnSpc>
            </a:pPr>
            <a:r>
              <a:rPr lang="lv-LV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Vārdnīca.</a:t>
            </a:r>
          </a:p>
          <a:p>
            <a:pPr marL="0" indent="0">
              <a:buNone/>
            </a:pPr>
            <a:endParaRPr lang="lv-LV" sz="2200"/>
          </a:p>
        </p:txBody>
      </p:sp>
    </p:spTree>
    <p:extLst>
      <p:ext uri="{BB962C8B-B14F-4D97-AF65-F5344CB8AC3E}">
        <p14:creationId xmlns:p14="http://schemas.microsoft.com/office/powerpoint/2010/main" val="1165885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7EDDB49-033E-4E88-AEC7-F48BDC61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517600" cy="1210652"/>
          </a:xfrm>
        </p:spPr>
        <p:txBody>
          <a:bodyPr>
            <a:normAutofit fontScale="90000"/>
          </a:bodyPr>
          <a:lstStyle/>
          <a:p>
            <a:br>
              <a:rPr lang="lv-LV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6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Interkomprensijas</a:t>
            </a:r>
            <a:r>
              <a:rPr lang="lv-LV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didaktika/ stratēģijas , lai izprastu tekstu </a:t>
            </a:r>
            <a:r>
              <a:rPr lang="lv-LV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v-LV" sz="36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Sieben</a:t>
            </a:r>
            <a:r>
              <a:rPr lang="lv-LV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36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Siebe</a:t>
            </a:r>
            <a:r>
              <a:rPr lang="lv-LV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700" i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Britta</a:t>
            </a:r>
            <a:r>
              <a:rPr lang="lv-LV" sz="270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2700" i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Hufeisen</a:t>
            </a:r>
            <a:r>
              <a:rPr lang="lv-LV" sz="270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lv-LV" sz="2700" i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Nicole</a:t>
            </a:r>
            <a:r>
              <a:rPr lang="lv-LV" sz="270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2700" i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Marx</a:t>
            </a:r>
            <a:r>
              <a:rPr lang="lv-LV" sz="270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lv-LV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lv-LV" sz="900" b="1" i="0">
                <a:solidFill>
                  <a:srgbClr val="04529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lv-LV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4AFB8F6-794B-4E55-91A5-35E813997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25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Kopcilmes</a:t>
            </a:r>
            <a:r>
              <a:rPr lang="lv-LV" sz="2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vārdi / </a:t>
            </a:r>
            <a:r>
              <a:rPr lang="lv-LV" sz="25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Kognaten</a:t>
            </a:r>
            <a:r>
              <a:rPr lang="lv-LV" sz="2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Internacionālismi un ģermānismi)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2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Fonētiskās atbilstības / </a:t>
            </a:r>
            <a:r>
              <a:rPr lang="lv-LV" sz="25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Lautentsprechungen</a:t>
            </a:r>
            <a:r>
              <a:rPr lang="lv-LV" sz="2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t-d, </a:t>
            </a:r>
            <a:r>
              <a:rPr lang="lv-LV" sz="25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lv-LV" sz="2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-k, </a:t>
            </a:r>
            <a:r>
              <a:rPr lang="lv-LV" sz="25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sch-sk</a:t>
            </a:r>
            <a:r>
              <a:rPr lang="lv-LV" sz="2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2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Grafiskie līdzekļi un izruna/ </a:t>
            </a:r>
            <a:r>
              <a:rPr lang="lv-LV" sz="25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Graphien</a:t>
            </a:r>
            <a:r>
              <a:rPr lang="lv-LV" sz="2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5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lv-LV" sz="2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5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Aussprache</a:t>
            </a:r>
            <a:r>
              <a:rPr lang="lv-LV" sz="2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w-v, o-</a:t>
            </a:r>
            <a:r>
              <a:rPr lang="lv-LV" sz="25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å</a:t>
            </a:r>
            <a:r>
              <a:rPr lang="lv-LV" sz="2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2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Vārdu darināšana/atvasināšana </a:t>
            </a:r>
            <a:r>
              <a:rPr lang="lv-LV" sz="2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lv-LV" sz="25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Wortbildung</a:t>
            </a:r>
            <a:r>
              <a:rPr lang="lv-LV" sz="2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lv-LV" sz="25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lv-LV" sz="25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lv-LV" sz="2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-/</a:t>
            </a:r>
            <a:r>
              <a:rPr lang="lv-LV" sz="25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Suffixe</a:t>
            </a:r>
            <a:r>
              <a:rPr lang="lv-LV" sz="2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2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Palīgvārdi / </a:t>
            </a:r>
            <a:r>
              <a:rPr lang="lv-LV" sz="25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Funktionsw</a:t>
            </a:r>
            <a:r>
              <a:rPr lang="lv-LV" sz="25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lv-LV" sz="25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rter</a:t>
            </a:r>
            <a:r>
              <a:rPr lang="lv-LV" sz="2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partikulas, saikļi, prievārdi)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v-LV" sz="25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Morfosintakse</a:t>
            </a:r>
            <a:r>
              <a:rPr lang="lv-LV" sz="2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lv-LV" sz="25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Morphosyntax</a:t>
            </a:r>
            <a:r>
              <a:rPr lang="lv-LV" sz="2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artikuls, locīšana, salīdzināmās pakāpes)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lv-LV" sz="2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Sintakse/ </a:t>
            </a:r>
            <a:r>
              <a:rPr lang="lv-LV" sz="25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Syntax</a:t>
            </a:r>
            <a:r>
              <a:rPr lang="lv-LV" sz="2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( 12 </a:t>
            </a:r>
            <a:r>
              <a:rPr lang="lv-LV" sz="25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Kernsatzstrukturen</a:t>
            </a:r>
            <a:r>
              <a:rPr lang="lv-LV" sz="2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8775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019C0510-DA41-494A-B86A-E03172B86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907" y="838200"/>
            <a:ext cx="829795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51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26C8B11-87C1-4B77-BEE9-4DA0A7703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499845" cy="802280"/>
          </a:xfrm>
        </p:spPr>
        <p:txBody>
          <a:bodyPr/>
          <a:lstStyle/>
          <a:p>
            <a:r>
              <a:rPr lang="lv-LV"/>
              <a:t>Valodu salīdzinājums</a:t>
            </a:r>
          </a:p>
        </p:txBody>
      </p:sp>
      <p:graphicFrame>
        <p:nvGraphicFramePr>
          <p:cNvPr id="4" name="Tabula 4">
            <a:extLst>
              <a:ext uri="{FF2B5EF4-FFF2-40B4-BE49-F238E27FC236}">
                <a16:creationId xmlns:a16="http://schemas.microsoft.com/office/drawing/2014/main" id="{9062B9A1-CD9A-4676-B116-C9D5CAE179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496570"/>
              </p:ext>
            </p:extLst>
          </p:nvPr>
        </p:nvGraphicFramePr>
        <p:xfrm>
          <a:off x="1260628" y="1784412"/>
          <a:ext cx="9756558" cy="4465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428">
                  <a:extLst>
                    <a:ext uri="{9D8B030D-6E8A-4147-A177-3AD203B41FA5}">
                      <a16:colId xmlns:a16="http://schemas.microsoft.com/office/drawing/2014/main" val="2240169373"/>
                    </a:ext>
                  </a:extLst>
                </a:gridCol>
                <a:gridCol w="3240565">
                  <a:extLst>
                    <a:ext uri="{9D8B030D-6E8A-4147-A177-3AD203B41FA5}">
                      <a16:colId xmlns:a16="http://schemas.microsoft.com/office/drawing/2014/main" val="687169429"/>
                    </a:ext>
                  </a:extLst>
                </a:gridCol>
                <a:gridCol w="3240565">
                  <a:extLst>
                    <a:ext uri="{9D8B030D-6E8A-4147-A177-3AD203B41FA5}">
                      <a16:colId xmlns:a16="http://schemas.microsoft.com/office/drawing/2014/main" val="2365631683"/>
                    </a:ext>
                  </a:extLst>
                </a:gridCol>
              </a:tblGrid>
              <a:tr h="405952">
                <a:tc>
                  <a:txBody>
                    <a:bodyPr/>
                    <a:lstStyle/>
                    <a:p>
                      <a:r>
                        <a:rPr lang="lv-LV" sz="2000" b="1"/>
                        <a:t>Deutsch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Lettisch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Schwedisch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59968719"/>
                  </a:ext>
                </a:extLst>
              </a:tr>
              <a:tr h="405952">
                <a:tc>
                  <a:txBody>
                    <a:bodyPr/>
                    <a:lstStyle/>
                    <a:p>
                      <a:r>
                        <a:rPr lang="lv-LV" sz="2000" b="1"/>
                        <a:t>das Schloss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pils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slott( sch-sl; ss-tt)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032921510"/>
                  </a:ext>
                </a:extLst>
              </a:tr>
              <a:tr h="405952">
                <a:tc>
                  <a:txBody>
                    <a:bodyPr/>
                    <a:lstStyle/>
                    <a:p>
                      <a:r>
                        <a:rPr lang="lv-LV" sz="2000" b="1"/>
                        <a:t>der Reichstag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reihstāgs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riksdag ( ei-i; ch-k; t-d)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358601930"/>
                  </a:ext>
                </a:extLst>
              </a:tr>
              <a:tr h="405952">
                <a:tc>
                  <a:txBody>
                    <a:bodyPr/>
                    <a:lstStyle/>
                    <a:p>
                      <a:r>
                        <a:rPr lang="lv-LV" sz="2000" b="1"/>
                        <a:t>die Einwohnerzahl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iedzīvotāju skaits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invånarantal( ei-i;z-t)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4288786912"/>
                  </a:ext>
                </a:extLst>
              </a:tr>
              <a:tr h="405952">
                <a:tc>
                  <a:txBody>
                    <a:bodyPr/>
                    <a:lstStyle/>
                    <a:p>
                      <a:r>
                        <a:rPr lang="lv-LV" sz="2000" b="1"/>
                        <a:t>die Welt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pasaule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värld( w-v; e-ä; t-d)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848898080"/>
                  </a:ext>
                </a:extLst>
              </a:tr>
              <a:tr h="405952">
                <a:tc>
                  <a:txBody>
                    <a:bodyPr/>
                    <a:lstStyle/>
                    <a:p>
                      <a:r>
                        <a:rPr lang="lv-LV" sz="2000" b="1"/>
                        <a:t>besuchen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apmeklēt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besöka( ch-k)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63304552"/>
                  </a:ext>
                </a:extLst>
              </a:tr>
              <a:tr h="405952">
                <a:tc>
                  <a:txBody>
                    <a:bodyPr/>
                    <a:lstStyle/>
                    <a:p>
                      <a:r>
                        <a:rPr lang="lv-LV" sz="2000" b="1"/>
                        <a:t>das Schiff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kuģis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skepp ( sch-sk;ff-pp)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045701254"/>
                  </a:ext>
                </a:extLst>
              </a:tr>
              <a:tr h="405952">
                <a:tc>
                  <a:txBody>
                    <a:bodyPr/>
                    <a:lstStyle/>
                    <a:p>
                      <a:r>
                        <a:rPr lang="lv-LV" sz="2000" b="1"/>
                        <a:t>finden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atrast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finns( nd-nn)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09466196"/>
                  </a:ext>
                </a:extLst>
              </a:tr>
              <a:tr h="405952">
                <a:tc>
                  <a:txBody>
                    <a:bodyPr/>
                    <a:lstStyle/>
                    <a:p>
                      <a:r>
                        <a:rPr lang="lv-LV" sz="2000" b="1"/>
                        <a:t>Menschen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cilvēki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/>
                        <a:t>människor ( e-ä;sch-sk)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4007845498"/>
                  </a:ext>
                </a:extLst>
              </a:tr>
              <a:tr h="405952">
                <a:tc>
                  <a:txBody>
                    <a:bodyPr/>
                    <a:lstStyle/>
                    <a:p>
                      <a:r>
                        <a:rPr lang="lv-LV" sz="2000" b="1"/>
                        <a:t>frei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brīvs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/>
                        <a:t>fri( ei-i)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744799251"/>
                  </a:ext>
                </a:extLst>
              </a:tr>
              <a:tr h="405952">
                <a:tc>
                  <a:txBody>
                    <a:bodyPr/>
                    <a:lstStyle/>
                    <a:p>
                      <a:r>
                        <a:rPr lang="lv-LV" sz="2000" b="1"/>
                        <a:t>die Wache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lv-LV" sz="2000" b="1"/>
                        <a:t>sardze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/>
                        <a:t>vakt ( w-v; ch-k)</a:t>
                      </a: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2901694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25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3131206-8F97-4C86-897A-0A33DD78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lv-LV">
                <a:solidFill>
                  <a:srgbClr val="262626"/>
                </a:solidFill>
              </a:rPr>
              <a:t>Priedēkļu un piedēkļu salīdzinājums</a:t>
            </a:r>
          </a:p>
        </p:txBody>
      </p:sp>
      <p:graphicFrame>
        <p:nvGraphicFramePr>
          <p:cNvPr id="4" name="Tabula 4">
            <a:extLst>
              <a:ext uri="{FF2B5EF4-FFF2-40B4-BE49-F238E27FC236}">
                <a16:creationId xmlns:a16="http://schemas.microsoft.com/office/drawing/2014/main" id="{4D7A434C-EC43-4682-A02E-3D10A61E60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178527"/>
              </p:ext>
            </p:extLst>
          </p:nvPr>
        </p:nvGraphicFramePr>
        <p:xfrm>
          <a:off x="1295400" y="2851035"/>
          <a:ext cx="9601198" cy="2717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7177">
                  <a:extLst>
                    <a:ext uri="{9D8B030D-6E8A-4147-A177-3AD203B41FA5}">
                      <a16:colId xmlns:a16="http://schemas.microsoft.com/office/drawing/2014/main" val="1032569803"/>
                    </a:ext>
                  </a:extLst>
                </a:gridCol>
                <a:gridCol w="2821439">
                  <a:extLst>
                    <a:ext uri="{9D8B030D-6E8A-4147-A177-3AD203B41FA5}">
                      <a16:colId xmlns:a16="http://schemas.microsoft.com/office/drawing/2014/main" val="3653041952"/>
                    </a:ext>
                  </a:extLst>
                </a:gridCol>
                <a:gridCol w="3342582">
                  <a:extLst>
                    <a:ext uri="{9D8B030D-6E8A-4147-A177-3AD203B41FA5}">
                      <a16:colId xmlns:a16="http://schemas.microsoft.com/office/drawing/2014/main" val="3080890797"/>
                    </a:ext>
                  </a:extLst>
                </a:gridCol>
              </a:tblGrid>
              <a:tr h="543517">
                <a:tc>
                  <a:txBody>
                    <a:bodyPr/>
                    <a:lstStyle/>
                    <a:p>
                      <a:r>
                        <a:rPr lang="lv-LV" sz="2700"/>
                        <a:t>Deutsch</a:t>
                      </a:r>
                    </a:p>
                  </a:txBody>
                  <a:tcPr marL="89591" marR="89591" marT="44795" marB="44795"/>
                </a:tc>
                <a:tc>
                  <a:txBody>
                    <a:bodyPr/>
                    <a:lstStyle/>
                    <a:p>
                      <a:r>
                        <a:rPr lang="lv-LV" sz="2700"/>
                        <a:t>Lettisch</a:t>
                      </a:r>
                    </a:p>
                  </a:txBody>
                  <a:tcPr marL="89591" marR="89591" marT="44795" marB="44795"/>
                </a:tc>
                <a:tc>
                  <a:txBody>
                    <a:bodyPr/>
                    <a:lstStyle/>
                    <a:p>
                      <a:r>
                        <a:rPr lang="lv-LV" sz="2700"/>
                        <a:t>Schwedisch</a:t>
                      </a:r>
                    </a:p>
                  </a:txBody>
                  <a:tcPr marL="89591" marR="89591" marT="44795" marB="44795"/>
                </a:tc>
                <a:extLst>
                  <a:ext uri="{0D108BD9-81ED-4DB2-BD59-A6C34878D82A}">
                    <a16:rowId xmlns:a16="http://schemas.microsoft.com/office/drawing/2014/main" val="1150093814"/>
                  </a:ext>
                </a:extLst>
              </a:tr>
              <a:tr h="543517">
                <a:tc>
                  <a:txBody>
                    <a:bodyPr/>
                    <a:lstStyle/>
                    <a:p>
                      <a:r>
                        <a:rPr lang="lv-LV" sz="2700"/>
                        <a:t>der </a:t>
                      </a:r>
                      <a:r>
                        <a:rPr lang="lv-LV" sz="2700">
                          <a:solidFill>
                            <a:srgbClr val="00B050"/>
                          </a:solidFill>
                        </a:rPr>
                        <a:t>Ein</a:t>
                      </a:r>
                      <a:r>
                        <a:rPr lang="lv-LV" sz="2700"/>
                        <a:t>wohner</a:t>
                      </a:r>
                    </a:p>
                  </a:txBody>
                  <a:tcPr marL="89591" marR="89591" marT="44795" marB="44795"/>
                </a:tc>
                <a:tc>
                  <a:txBody>
                    <a:bodyPr/>
                    <a:lstStyle/>
                    <a:p>
                      <a:r>
                        <a:rPr lang="lv-LV" sz="2700"/>
                        <a:t>iedzīvotājs</a:t>
                      </a:r>
                    </a:p>
                  </a:txBody>
                  <a:tcPr marL="89591" marR="89591" marT="44795" marB="44795"/>
                </a:tc>
                <a:tc>
                  <a:txBody>
                    <a:bodyPr/>
                    <a:lstStyle/>
                    <a:p>
                      <a:r>
                        <a:rPr lang="lv-LV" sz="2700">
                          <a:solidFill>
                            <a:srgbClr val="00B050"/>
                          </a:solidFill>
                        </a:rPr>
                        <a:t>in</a:t>
                      </a:r>
                      <a:r>
                        <a:rPr lang="lv-LV" sz="2700"/>
                        <a:t>vånar</a:t>
                      </a:r>
                    </a:p>
                  </a:txBody>
                  <a:tcPr marL="89591" marR="89591" marT="44795" marB="44795"/>
                </a:tc>
                <a:extLst>
                  <a:ext uri="{0D108BD9-81ED-4DB2-BD59-A6C34878D82A}">
                    <a16:rowId xmlns:a16="http://schemas.microsoft.com/office/drawing/2014/main" val="2059196010"/>
                  </a:ext>
                </a:extLst>
              </a:tr>
              <a:tr h="543517">
                <a:tc>
                  <a:txBody>
                    <a:bodyPr/>
                    <a:lstStyle/>
                    <a:p>
                      <a:r>
                        <a:rPr lang="lv-LV" sz="2700"/>
                        <a:t>die Regier</a:t>
                      </a:r>
                      <a:r>
                        <a:rPr lang="lv-LV" sz="2700">
                          <a:solidFill>
                            <a:srgbClr val="FF0000"/>
                          </a:solidFill>
                        </a:rPr>
                        <a:t>ung</a:t>
                      </a:r>
                    </a:p>
                  </a:txBody>
                  <a:tcPr marL="89591" marR="89591" marT="44795" marB="44795"/>
                </a:tc>
                <a:tc>
                  <a:txBody>
                    <a:bodyPr/>
                    <a:lstStyle/>
                    <a:p>
                      <a:r>
                        <a:rPr lang="lv-LV" sz="2700"/>
                        <a:t>valdība</a:t>
                      </a:r>
                    </a:p>
                  </a:txBody>
                  <a:tcPr marL="89591" marR="89591" marT="44795" marB="44795"/>
                </a:tc>
                <a:tc>
                  <a:txBody>
                    <a:bodyPr/>
                    <a:lstStyle/>
                    <a:p>
                      <a:r>
                        <a:rPr lang="lv-LV" sz="2700"/>
                        <a:t>reger</a:t>
                      </a:r>
                      <a:r>
                        <a:rPr lang="lv-LV" sz="2700">
                          <a:solidFill>
                            <a:srgbClr val="FF0000"/>
                          </a:solidFill>
                        </a:rPr>
                        <a:t>ing</a:t>
                      </a:r>
                    </a:p>
                  </a:txBody>
                  <a:tcPr marL="89591" marR="89591" marT="44795" marB="44795"/>
                </a:tc>
                <a:extLst>
                  <a:ext uri="{0D108BD9-81ED-4DB2-BD59-A6C34878D82A}">
                    <a16:rowId xmlns:a16="http://schemas.microsoft.com/office/drawing/2014/main" val="2189337618"/>
                  </a:ext>
                </a:extLst>
              </a:tr>
              <a:tr h="543517">
                <a:tc>
                  <a:txBody>
                    <a:bodyPr/>
                    <a:lstStyle/>
                    <a:p>
                      <a:r>
                        <a:rPr lang="lv-LV" sz="2700"/>
                        <a:t>die </a:t>
                      </a:r>
                      <a:r>
                        <a:rPr lang="lv-LV" sz="2700">
                          <a:solidFill>
                            <a:srgbClr val="00B050"/>
                          </a:solidFill>
                        </a:rPr>
                        <a:t>Ver</a:t>
                      </a:r>
                      <a:r>
                        <a:rPr lang="lv-LV" sz="2700"/>
                        <a:t>walt</a:t>
                      </a:r>
                      <a:r>
                        <a:rPr lang="lv-LV" sz="2700">
                          <a:solidFill>
                            <a:srgbClr val="FF0000"/>
                          </a:solidFill>
                        </a:rPr>
                        <a:t>ung</a:t>
                      </a:r>
                    </a:p>
                  </a:txBody>
                  <a:tcPr marL="89591" marR="89591" marT="44795" marB="44795"/>
                </a:tc>
                <a:tc>
                  <a:txBody>
                    <a:bodyPr/>
                    <a:lstStyle/>
                    <a:p>
                      <a:r>
                        <a:rPr lang="lv-LV" sz="2700"/>
                        <a:t>pārvalde</a:t>
                      </a:r>
                    </a:p>
                  </a:txBody>
                  <a:tcPr marL="89591" marR="89591" marT="44795" marB="44795"/>
                </a:tc>
                <a:tc>
                  <a:txBody>
                    <a:bodyPr/>
                    <a:lstStyle/>
                    <a:p>
                      <a:r>
                        <a:rPr lang="lv-LV" sz="2700">
                          <a:solidFill>
                            <a:srgbClr val="00B050"/>
                          </a:solidFill>
                        </a:rPr>
                        <a:t>för</a:t>
                      </a:r>
                      <a:r>
                        <a:rPr lang="lv-LV" sz="2700"/>
                        <a:t>valt</a:t>
                      </a:r>
                      <a:r>
                        <a:rPr lang="lv-LV" sz="2700">
                          <a:solidFill>
                            <a:srgbClr val="FF0000"/>
                          </a:solidFill>
                        </a:rPr>
                        <a:t>ing</a:t>
                      </a:r>
                    </a:p>
                  </a:txBody>
                  <a:tcPr marL="89591" marR="89591" marT="44795" marB="44795"/>
                </a:tc>
                <a:extLst>
                  <a:ext uri="{0D108BD9-81ED-4DB2-BD59-A6C34878D82A}">
                    <a16:rowId xmlns:a16="http://schemas.microsoft.com/office/drawing/2014/main" val="2392019997"/>
                  </a:ext>
                </a:extLst>
              </a:tr>
              <a:tr h="543517">
                <a:tc>
                  <a:txBody>
                    <a:bodyPr/>
                    <a:lstStyle/>
                    <a:p>
                      <a:r>
                        <a:rPr lang="lv-LV" sz="2700">
                          <a:solidFill>
                            <a:srgbClr val="00B050"/>
                          </a:solidFill>
                        </a:rPr>
                        <a:t>be</a:t>
                      </a:r>
                      <a:r>
                        <a:rPr lang="lv-LV" sz="2700"/>
                        <a:t>suchen</a:t>
                      </a:r>
                    </a:p>
                  </a:txBody>
                  <a:tcPr marL="89591" marR="89591" marT="44795" marB="44795"/>
                </a:tc>
                <a:tc>
                  <a:txBody>
                    <a:bodyPr/>
                    <a:lstStyle/>
                    <a:p>
                      <a:r>
                        <a:rPr lang="lv-LV" sz="2700"/>
                        <a:t>apmeklēt</a:t>
                      </a:r>
                    </a:p>
                  </a:txBody>
                  <a:tcPr marL="89591" marR="89591" marT="44795" marB="44795"/>
                </a:tc>
                <a:tc>
                  <a:txBody>
                    <a:bodyPr/>
                    <a:lstStyle/>
                    <a:p>
                      <a:r>
                        <a:rPr lang="lv-LV" sz="2700">
                          <a:solidFill>
                            <a:srgbClr val="00B050"/>
                          </a:solidFill>
                        </a:rPr>
                        <a:t>be</a:t>
                      </a:r>
                      <a:r>
                        <a:rPr lang="lv-LV" sz="2700"/>
                        <a:t>söka</a:t>
                      </a:r>
                    </a:p>
                  </a:txBody>
                  <a:tcPr marL="89591" marR="89591" marT="44795" marB="44795"/>
                </a:tc>
                <a:extLst>
                  <a:ext uri="{0D108BD9-81ED-4DB2-BD59-A6C34878D82A}">
                    <a16:rowId xmlns:a16="http://schemas.microsoft.com/office/drawing/2014/main" val="3660231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37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99F66E-6709-4669-915D-5E35763F3B8A}"/>
              </a:ext>
            </a:extLst>
          </p:cNvPr>
          <p:cNvSpPr txBox="1"/>
          <p:nvPr/>
        </p:nvSpPr>
        <p:spPr>
          <a:xfrm>
            <a:off x="1615735" y="852255"/>
            <a:ext cx="8353887" cy="435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Stockholm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Hauptstadt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Schweden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kulturelle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politische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mediale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wirtschaftliche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Zentrum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Landes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Stockholm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über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1.515.000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Einwohnern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auch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größte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Stadt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Schwedens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Stadt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erhielt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1436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Stadtprivilegien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1634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befinden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sich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dort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Königshaus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Regierung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Parlament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Zentralverwaltung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Stadt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liegt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Mälaren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Ostsee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fünftnördlichste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Hauptstadt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Östlich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Stockholm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beginnt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Stockholmer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Archipel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über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30.000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Inseln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Stockholm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etwa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70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Museen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jährlich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mehr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Millionen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Menschen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besucht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werden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meistbesuchten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Museen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sind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Skansen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Vasa-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Museum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Skansen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erste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Freilichtmuseum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1891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eingeweiht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wurde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Vasa-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Museum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beherbergt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königliche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Schiff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Vasa,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weltweit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einzige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erhaltene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Galeone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aus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17.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Jahrhundert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größten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Touristenattraktionen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Stadt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Wache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auf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Schloss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Stockholm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Schloss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Drottningholm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v-LV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44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7B305E-9FCB-4286-A320-7359D26D24EB}"/>
              </a:ext>
            </a:extLst>
          </p:cNvPr>
          <p:cNvSpPr txBox="1"/>
          <p:nvPr/>
        </p:nvSpPr>
        <p:spPr>
          <a:xfrm>
            <a:off x="1544715" y="834501"/>
            <a:ext cx="9072978" cy="445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Stokholma ir Zviedrijas galvaspilsēta un valsts kultūras, politikas, mediju un ekonomiskais centrs. Stokholma ir arī lielākā Zviedrijas pilsēta ar iedzīvotāju skaitu apmēram 1 515 000 cilvēku. Pilsēta saņēma pilsētas privilēģijas 1436. gadā un  kopš 1634. gada tur ir karaļa nams, valdība, parlaments un centrālā administrācija. Pilsēta atrodas pie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Mēlara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ezera un Baltijas jūras  un tā ir pasaulē piektā galvaspilsēta, kas atrodas vistālāk uz ziemeļiem. Uz austrumiem no Stokholmas sākas Stokholmas arhipelāgs ar vairāk nekā 30 000 salām.</a:t>
            </a:r>
            <a:endParaRPr lang="lv-LV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Stokholmā ir aptuveni 70 muzeji, kurus apmeklē vairāk nekā 9 miljoni cilvēku gadā. Visvairāk apmeklētie muzeji ir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Skansena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Vasa muzejs.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Skansens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ir pasaules  pirmais brīvdabas muzejs, atklāts 1891. gadā. Vasas muzejā ir apskatāms karaliskais kuģis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Vāsa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pasaulē vienīgais kara kuģis, kurš ir saglabājies no 17.gs.Viens no pilsētas lielākajiem tūrisma objektiem ir apsardzes ceremonijas maiņa   Stokholmas pilī un </a:t>
            </a:r>
            <a:r>
              <a:rPr lang="lv-LV" sz="20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Drotningholmas</a:t>
            </a:r>
            <a:r>
              <a:rPr lang="lv-LV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pilī.</a:t>
            </a:r>
            <a:endParaRPr lang="lv-LV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6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BD642B1-E8A0-4B5B-8E4A-D8EF15A0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41D71B9-BFD9-40DE-BC3B-E64BA2895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504B9E-D812-4C78-9981-5F48C1288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886AB1-61BE-4427-BED7-571CF1EF1C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12E8F6-1094-49C1-B7CD-CC46B33D6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70FE29-3AF7-4226-8303-7C1B0B8E1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AE3107B-714A-461C-AC2A-394A70CFC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3F6FE8-AF7E-4703-AB78-FD9AFD2AC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6E95CD8-B3B8-425C-8484-D08634E4B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395F701-DCB7-480C-817B-538CD26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7BFDE70-806B-4B63-9B0E-CC97A2E35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FC4EAC-1FD8-4625-8AFF-04A043613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2ACCBF4-6667-4621-9020-13FE1776D760}"/>
              </a:ext>
            </a:extLst>
          </p:cNvPr>
          <p:cNvSpPr txBox="1"/>
          <p:nvPr/>
        </p:nvSpPr>
        <p:spPr>
          <a:xfrm>
            <a:off x="1119884" y="1041401"/>
            <a:ext cx="4511664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Lai teksta “atslēgšanas” prieks paver ceļu uz jaunām valodām!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6D75B7-CF09-4927-A857-F37750026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92636" y="3509772"/>
            <a:ext cx="3566160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E0A986F-4D9A-4E32-8DBD-A2B117A2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770" y="1092200"/>
            <a:ext cx="5003356" cy="470509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A831E765-B16A-41F4-93EA-2F41A0FF0C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5693" y="1253744"/>
            <a:ext cx="3202663" cy="2131227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C8E94CAC-176F-48D7-AE6B-E27A4273E4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2311" y="3522131"/>
            <a:ext cx="4637984" cy="153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5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4408D76-CF52-4ABC-9830-0131B72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Izmantotie materiāli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86BE39-32B0-444C-941A-9A76B4054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/>
              <a:t>LEHR- UND LERNKOMPETENZEN</a:t>
            </a:r>
            <a:r>
              <a:rPr lang="lv-LV" sz="1200"/>
              <a:t> </a:t>
            </a:r>
            <a:r>
              <a:rPr lang="lv-LV" sz="1600"/>
              <a:t>FÜR DIE INTERKOMPREHENSION.</a:t>
            </a:r>
            <a:r>
              <a:rPr lang="de-DE" sz="1600"/>
              <a:t> </a:t>
            </a:r>
            <a:r>
              <a:rPr lang="de-DE" sz="1800"/>
              <a:t>Perspektiven für die mehrsprachige Bildung</a:t>
            </a:r>
            <a:r>
              <a:rPr lang="lv-LV" sz="1800"/>
              <a:t>.</a:t>
            </a:r>
            <a:r>
              <a:rPr lang="de-DE" sz="1800"/>
              <a:t> Christoph Hülsmann, Christian </a:t>
            </a:r>
            <a:r>
              <a:rPr lang="de-DE" sz="1800" err="1"/>
              <a:t>Ollivier</a:t>
            </a:r>
            <a:r>
              <a:rPr lang="de-DE" sz="1800"/>
              <a:t>, Margareta Strasser (Hrsg.) </a:t>
            </a:r>
            <a:r>
              <a:rPr lang="lv-LV" sz="1800"/>
              <a:t>u</a:t>
            </a:r>
            <a:r>
              <a:rPr lang="de-DE" sz="1800" err="1"/>
              <a:t>nter</a:t>
            </a:r>
            <a:r>
              <a:rPr lang="de-DE" sz="1800"/>
              <a:t> Mitarbeit von Theresa </a:t>
            </a:r>
            <a:r>
              <a:rPr lang="de-DE" sz="1800" err="1"/>
              <a:t>Bogensperger</a:t>
            </a:r>
            <a:r>
              <a:rPr lang="de-DE" sz="1800"/>
              <a:t> </a:t>
            </a:r>
            <a:r>
              <a:rPr lang="lv-LV" sz="1800"/>
              <a:t>(</a:t>
            </a:r>
            <a:r>
              <a:rPr lang="de-DE" sz="1800"/>
              <a:t>10 SALZBURGER BEITRÄGE ZUR LEHRER/INNEN/BILDUNG Der Dialog der Fachdidaktiken mit Fach- und Bildungswissenschaften FÜR DIE INTERKOMPREHENSION</a:t>
            </a:r>
            <a:r>
              <a:rPr lang="lv-LV" sz="1800"/>
              <a:t>)</a:t>
            </a:r>
          </a:p>
          <a:p>
            <a:r>
              <a:rPr lang="lv-LV" sz="1800"/>
              <a:t>Projekta «</a:t>
            </a:r>
            <a:r>
              <a:rPr lang="lv-LV" sz="1800" err="1"/>
              <a:t>Sprachexpedition</a:t>
            </a:r>
            <a:r>
              <a:rPr lang="lv-LV" sz="1800"/>
              <a:t> </a:t>
            </a:r>
            <a:r>
              <a:rPr lang="lv-LV" sz="1800" err="1"/>
              <a:t>rund</a:t>
            </a:r>
            <a:r>
              <a:rPr lang="lv-LV" sz="1800"/>
              <a:t> </a:t>
            </a:r>
            <a:r>
              <a:rPr lang="lv-LV" sz="1800" err="1"/>
              <a:t>um</a:t>
            </a:r>
            <a:r>
              <a:rPr lang="lv-LV" sz="1800"/>
              <a:t> </a:t>
            </a:r>
            <a:r>
              <a:rPr lang="lv-LV" sz="1800" err="1"/>
              <a:t>die</a:t>
            </a:r>
            <a:r>
              <a:rPr lang="lv-LV" sz="1800"/>
              <a:t> </a:t>
            </a:r>
            <a:r>
              <a:rPr lang="lv-LV" sz="1800" err="1"/>
              <a:t>Ostsee</a:t>
            </a:r>
            <a:r>
              <a:rPr lang="lv-LV" sz="1800"/>
              <a:t>» materiāli</a:t>
            </a:r>
          </a:p>
          <a:p>
            <a:r>
              <a:rPr lang="lv-LV" sz="1800" i="0" err="1">
                <a:solidFill>
                  <a:srgbClr val="0F1111"/>
                </a:solidFill>
                <a:effectLst/>
              </a:rPr>
              <a:t>EuroComGerm</a:t>
            </a:r>
            <a:r>
              <a:rPr lang="lv-LV" sz="1800" i="0">
                <a:solidFill>
                  <a:srgbClr val="0F1111"/>
                </a:solidFill>
                <a:effectLst/>
              </a:rPr>
              <a:t> - </a:t>
            </a:r>
            <a:r>
              <a:rPr lang="lv-LV" sz="1800" i="0" err="1">
                <a:solidFill>
                  <a:srgbClr val="0F1111"/>
                </a:solidFill>
                <a:effectLst/>
              </a:rPr>
              <a:t>Die</a:t>
            </a:r>
            <a:r>
              <a:rPr lang="lv-LV" sz="1800" i="0">
                <a:solidFill>
                  <a:srgbClr val="0F1111"/>
                </a:solidFill>
                <a:effectLst/>
              </a:rPr>
              <a:t> </a:t>
            </a:r>
            <a:r>
              <a:rPr lang="lv-LV" sz="1800" i="0" err="1">
                <a:solidFill>
                  <a:srgbClr val="0F1111"/>
                </a:solidFill>
                <a:effectLst/>
              </a:rPr>
              <a:t>sieben</a:t>
            </a:r>
            <a:r>
              <a:rPr lang="lv-LV" sz="1800" i="0">
                <a:solidFill>
                  <a:srgbClr val="0F1111"/>
                </a:solidFill>
                <a:effectLst/>
              </a:rPr>
              <a:t> </a:t>
            </a:r>
            <a:r>
              <a:rPr lang="lv-LV" sz="1800" i="0" err="1">
                <a:solidFill>
                  <a:srgbClr val="0F1111"/>
                </a:solidFill>
                <a:effectLst/>
              </a:rPr>
              <a:t>Siebe</a:t>
            </a:r>
            <a:r>
              <a:rPr lang="lv-LV" sz="1800" i="0">
                <a:solidFill>
                  <a:srgbClr val="0F1111"/>
                </a:solidFill>
                <a:effectLst/>
              </a:rPr>
              <a:t>. </a:t>
            </a:r>
            <a:r>
              <a:rPr lang="lv-LV" sz="1800" b="0" i="0" err="1">
                <a:solidFill>
                  <a:srgbClr val="4D5156"/>
                </a:solidFill>
                <a:effectLst/>
              </a:rPr>
              <a:t>Britta</a:t>
            </a:r>
            <a:r>
              <a:rPr lang="lv-LV" sz="1800" b="0" i="0">
                <a:solidFill>
                  <a:srgbClr val="4D5156"/>
                </a:solidFill>
                <a:effectLst/>
              </a:rPr>
              <a:t> </a:t>
            </a:r>
            <a:r>
              <a:rPr lang="lv-LV" sz="1800" b="1" i="0" err="1">
                <a:solidFill>
                  <a:srgbClr val="5F6368"/>
                </a:solidFill>
                <a:effectLst/>
              </a:rPr>
              <a:t>Hufeisen</a:t>
            </a:r>
            <a:r>
              <a:rPr lang="lv-LV" sz="1800" b="0" i="0">
                <a:solidFill>
                  <a:srgbClr val="4D5156"/>
                </a:solidFill>
                <a:effectLst/>
              </a:rPr>
              <a:t>, </a:t>
            </a:r>
            <a:r>
              <a:rPr lang="lv-LV" sz="1800" b="0" i="0" err="1">
                <a:solidFill>
                  <a:srgbClr val="4D5156"/>
                </a:solidFill>
                <a:effectLst/>
              </a:rPr>
              <a:t>Nicole</a:t>
            </a:r>
            <a:r>
              <a:rPr lang="lv-LV" sz="1800" b="0" i="0">
                <a:solidFill>
                  <a:srgbClr val="4D5156"/>
                </a:solidFill>
                <a:effectLst/>
              </a:rPr>
              <a:t> </a:t>
            </a:r>
            <a:r>
              <a:rPr lang="lv-LV" sz="1800" b="1" i="0" err="1">
                <a:solidFill>
                  <a:srgbClr val="5F6368"/>
                </a:solidFill>
                <a:effectLst/>
              </a:rPr>
              <a:t>Marx</a:t>
            </a:r>
            <a:endParaRPr lang="lv-LV" sz="1800" b="1" i="0">
              <a:solidFill>
                <a:srgbClr val="0F1111"/>
              </a:solidFill>
              <a:effectLst/>
            </a:endParaRPr>
          </a:p>
          <a:p>
            <a:endParaRPr lang="lv-LV" sz="1800"/>
          </a:p>
        </p:txBody>
      </p:sp>
    </p:spTree>
    <p:extLst>
      <p:ext uri="{BB962C8B-B14F-4D97-AF65-F5344CB8AC3E}">
        <p14:creationId xmlns:p14="http://schemas.microsoft.com/office/powerpoint/2010/main" val="313668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D804939D-F6CF-47E8-BCE3-F13924BB7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337" y="1286934"/>
            <a:ext cx="9197325" cy="41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9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FA92DCF0-6938-4D69-877D-35B71CA10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509954"/>
            <a:ext cx="3728185" cy="5838091"/>
          </a:xfrm>
          <a:prstGeom prst="rect">
            <a:avLst/>
          </a:prstGeom>
        </p:spPr>
      </p:pic>
      <p:sp>
        <p:nvSpPr>
          <p:cNvPr id="5" name="Taisnstūris 4">
            <a:extLst>
              <a:ext uri="{FF2B5EF4-FFF2-40B4-BE49-F238E27FC236}">
                <a16:creationId xmlns:a16="http://schemas.microsoft.com/office/drawing/2014/main" id="{EE663344-8F2C-40B4-A51B-722D6CA65E46}"/>
              </a:ext>
            </a:extLst>
          </p:cNvPr>
          <p:cNvSpPr/>
          <p:nvPr/>
        </p:nvSpPr>
        <p:spPr>
          <a:xfrm>
            <a:off x="6951305" y="821094"/>
            <a:ext cx="372818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v-LV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Mans valodu portrets</a:t>
            </a:r>
          </a:p>
        </p:txBody>
      </p:sp>
    </p:spTree>
    <p:extLst>
      <p:ext uri="{BB962C8B-B14F-4D97-AF65-F5344CB8AC3E}">
        <p14:creationId xmlns:p14="http://schemas.microsoft.com/office/powerpoint/2010/main" val="377682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1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Virsraksts 1">
            <a:extLst>
              <a:ext uri="{FF2B5EF4-FFF2-40B4-BE49-F238E27FC236}">
                <a16:creationId xmlns:a16="http://schemas.microsoft.com/office/drawing/2014/main" id="{1FBC01F3-8879-46E1-BDB2-DD9D6FD3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lv-LV" sz="4100"/>
              <a:t>Mans valodu portrets</a:t>
            </a: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8E0EC520-FFAD-4515-AC0D-1B542FC00E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328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6" name="Straight Connector 1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8F86403-E7E4-4FEE-97B3-F20F0B2E2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lv-LV"/>
              <a:t>Kāda nozīme ir katrai valodai?</a:t>
            </a:r>
          </a:p>
          <a:p>
            <a:r>
              <a:rPr lang="lv-LV"/>
              <a:t>Kādas sajūtas tā rada? </a:t>
            </a:r>
          </a:p>
          <a:p>
            <a:r>
              <a:rPr lang="lv-LV"/>
              <a:t>Kādā krāsā jūs iekrāsotu šo valodu? Kāpēc?</a:t>
            </a:r>
          </a:p>
          <a:p>
            <a:pPr marL="0" indent="0">
              <a:buNone/>
            </a:pP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062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" name="Picture 1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Virsraksts 1">
            <a:extLst>
              <a:ext uri="{FF2B5EF4-FFF2-40B4-BE49-F238E27FC236}">
                <a16:creationId xmlns:a16="http://schemas.microsoft.com/office/drawing/2014/main" id="{E2B3C020-456D-43CF-9620-3E383942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lv-LV" sz="2100">
                <a:solidFill>
                  <a:srgbClr val="262626"/>
                </a:solidFill>
              </a:rPr>
            </a:br>
            <a:r>
              <a:rPr lang="lv-LV" sz="2400" b="1">
                <a:solidFill>
                  <a:srgbClr val="262626"/>
                </a:solidFill>
              </a:rPr>
              <a:t>Daudzvalodības kompetence Eiropas valodu politikas kontekstā</a:t>
            </a:r>
            <a:br>
              <a:rPr lang="lv-LV" sz="2400" b="1">
                <a:solidFill>
                  <a:srgbClr val="262626"/>
                </a:solidFill>
              </a:rPr>
            </a:br>
            <a:endParaRPr lang="lv-LV" sz="2400" b="1">
              <a:solidFill>
                <a:srgbClr val="262626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7055D900-F0F1-430E-85B1-03C60F83B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693" y="1410208"/>
            <a:ext cx="3858780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CF2BA65-62E1-45A3-9981-214BE420B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lv-LV">
                <a:solidFill>
                  <a:srgbClr val="262626"/>
                </a:solidFill>
              </a:rPr>
              <a:t>Kā sasniegt?</a:t>
            </a:r>
          </a:p>
          <a:p>
            <a:pPr lvl="1"/>
            <a:r>
              <a:rPr lang="lv-LV">
                <a:solidFill>
                  <a:srgbClr val="262626"/>
                </a:solidFill>
              </a:rPr>
              <a:t>integrēta svešvalodu apguve,</a:t>
            </a:r>
          </a:p>
          <a:p>
            <a:pPr lvl="1"/>
            <a:r>
              <a:rPr lang="lv-LV">
                <a:solidFill>
                  <a:srgbClr val="262626"/>
                </a:solidFill>
              </a:rPr>
              <a:t> kooperatīvā didaktika,</a:t>
            </a:r>
          </a:p>
          <a:p>
            <a:pPr lvl="1"/>
            <a:r>
              <a:rPr lang="lv-LV">
                <a:solidFill>
                  <a:srgbClr val="262626"/>
                </a:solidFill>
              </a:rPr>
              <a:t>svešvalodas apguve agrīnā vecumā,</a:t>
            </a:r>
          </a:p>
          <a:p>
            <a:pPr lvl="1"/>
            <a:r>
              <a:rPr lang="lv-LV" err="1">
                <a:solidFill>
                  <a:srgbClr val="262626"/>
                </a:solidFill>
              </a:rPr>
              <a:t>daudzvalodu</a:t>
            </a:r>
            <a:r>
              <a:rPr lang="lv-LV">
                <a:solidFill>
                  <a:srgbClr val="262626"/>
                </a:solidFill>
              </a:rPr>
              <a:t> klases …</a:t>
            </a:r>
          </a:p>
          <a:p>
            <a:pPr marL="457200" lvl="1" indent="0">
              <a:buNone/>
            </a:pPr>
            <a:endParaRPr lang="lv-LV">
              <a:solidFill>
                <a:srgbClr val="262626"/>
              </a:solidFill>
            </a:endParaRPr>
          </a:p>
          <a:p>
            <a:endParaRPr lang="lv-LV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FAFAC22-1271-4331-B5A4-6F7DEB653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err="1"/>
              <a:t>I</a:t>
            </a:r>
            <a:r>
              <a:rPr lang="lv-LV" sz="4400" b="1" err="1"/>
              <a:t>nterkomprensija</a:t>
            </a:r>
            <a:r>
              <a:rPr lang="lv-LV" sz="4400" b="1"/>
              <a:t> (</a:t>
            </a:r>
            <a:r>
              <a:rPr lang="lv-LV" sz="40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Interkomprehension</a:t>
            </a:r>
            <a:r>
              <a:rPr lang="lv-LV" sz="4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1E26CC2-4EDE-410C-93F8-C71CFA57E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3200"/>
              <a:t>Lasīšanas un klausīšanās ( runāšanas) izpratne valodā, kuru nepārvalda, kura  iepriekš nav mācīta.</a:t>
            </a:r>
          </a:p>
          <a:p>
            <a:r>
              <a:rPr lang="lv-LV" sz="3200"/>
              <a:t>Palīgs valodas izpratnē  - cita tās pašas valodu saimes valoda, kurā ir priekšzināšanas.</a:t>
            </a:r>
          </a:p>
        </p:txBody>
      </p:sp>
    </p:spTree>
    <p:extLst>
      <p:ext uri="{BB962C8B-B14F-4D97-AF65-F5344CB8AC3E}">
        <p14:creationId xmlns:p14="http://schemas.microsoft.com/office/powerpoint/2010/main" val="121311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C280A9C-9241-4FB6-B52B-6A9E96C6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Mērķis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5D798B2-7299-43B4-9B74-9CDA2ECE0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800" b="1"/>
              <a:t>Noskaidrot jēdzienu </a:t>
            </a:r>
            <a:r>
              <a:rPr lang="lv-LV" sz="2800" b="1" err="1"/>
              <a:t>interkomprensija</a:t>
            </a:r>
            <a:r>
              <a:rPr lang="lv-LV" sz="2800" b="1"/>
              <a:t>. </a:t>
            </a:r>
          </a:p>
          <a:p>
            <a:r>
              <a:rPr lang="lv-LV" sz="2800" b="1"/>
              <a:t>Izmantojot </a:t>
            </a:r>
            <a:r>
              <a:rPr lang="lv-LV" sz="2800" b="1" err="1"/>
              <a:t>interkomprensijas</a:t>
            </a:r>
            <a:r>
              <a:rPr lang="lv-LV" sz="2800" b="1"/>
              <a:t> didaktikas principus, «atšifrēt» tekstu kādā līdz šim nemācītā valodā. </a:t>
            </a:r>
            <a:endParaRPr lang="lv-LV" sz="280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35AEC695-A9C0-47AF-872D-19B1EDD11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964" y="720534"/>
            <a:ext cx="5273497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8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DDCA2BE-C4F7-4103-B74B-891CFF32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err="1"/>
              <a:t>I</a:t>
            </a:r>
            <a:r>
              <a:rPr lang="lv-LV" sz="4400" err="1"/>
              <a:t>nterkomprensija</a:t>
            </a:r>
            <a:r>
              <a:rPr lang="lv-LV" sz="4400"/>
              <a:t> vācu valodas stundās</a:t>
            </a:r>
            <a:endParaRPr lang="lv-LV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10AED81-1887-47C2-9CB1-9682372FA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/>
              <a:t>Projekts </a:t>
            </a:r>
            <a:r>
              <a:rPr lang="lv-LV" b="0" i="0">
                <a:solidFill>
                  <a:srgbClr val="5F676B"/>
                </a:solidFill>
                <a:effectLst/>
                <a:latin typeface="Helvetica Neue"/>
              </a:rPr>
              <a:t>"Valodu ekspedīcija apkārt Baltijas jūrai":</a:t>
            </a:r>
          </a:p>
          <a:p>
            <a:pPr lvl="1"/>
            <a:r>
              <a:rPr lang="lv-LV">
                <a:solidFill>
                  <a:srgbClr val="5F676B"/>
                </a:solidFill>
                <a:latin typeface="Helvetica Neue"/>
              </a:rPr>
              <a:t>mans valodu portrets,</a:t>
            </a:r>
          </a:p>
          <a:p>
            <a:pPr lvl="1"/>
            <a:r>
              <a:rPr lang="lv-LV" err="1">
                <a:solidFill>
                  <a:srgbClr val="5F676B"/>
                </a:solidFill>
                <a:latin typeface="Helvetica Neue"/>
              </a:rPr>
              <a:t>interkomprensija</a:t>
            </a:r>
            <a:r>
              <a:rPr lang="lv-LV">
                <a:solidFill>
                  <a:srgbClr val="5F676B"/>
                </a:solidFill>
                <a:latin typeface="Helvetica Neue"/>
              </a:rPr>
              <a:t> un valodu salīdzināšana,</a:t>
            </a:r>
          </a:p>
          <a:p>
            <a:pPr lvl="1"/>
            <a:r>
              <a:rPr lang="lv-LV">
                <a:solidFill>
                  <a:srgbClr val="5F676B"/>
                </a:solidFill>
                <a:latin typeface="Helvetica Neue"/>
              </a:rPr>
              <a:t>valodu un kultūru portreti dažādās valstīs,</a:t>
            </a:r>
          </a:p>
          <a:p>
            <a:pPr lvl="1"/>
            <a:r>
              <a:rPr lang="lv-LV">
                <a:solidFill>
                  <a:srgbClr val="5F676B"/>
                </a:solidFill>
                <a:latin typeface="Helvetica Neue"/>
              </a:rPr>
              <a:t>d</a:t>
            </a:r>
            <a:r>
              <a:rPr lang="lv-LV" b="0" i="0">
                <a:solidFill>
                  <a:srgbClr val="5F676B"/>
                </a:solidFill>
                <a:effectLst/>
                <a:latin typeface="Helvetica Neue"/>
              </a:rPr>
              <a:t>ažādu valstu jauniešu/ikdienas valodas iepazīšana un salīdzināšana.</a:t>
            </a:r>
          </a:p>
          <a:p>
            <a:r>
              <a:rPr lang="lv-LV"/>
              <a:t>Teksta «atšifrēšana» 10. klasē kā motivācija</a:t>
            </a:r>
          </a:p>
          <a:p>
            <a:endParaRPr lang="lv-LV">
              <a:solidFill>
                <a:srgbClr val="5F676B"/>
              </a:solidFill>
              <a:latin typeface="Helvetica Neue"/>
            </a:endParaRPr>
          </a:p>
          <a:p>
            <a:pPr lvl="1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872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66D05EA-0404-463D-B1D1-D0570B55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/>
              <a:t>Kas ir  </a:t>
            </a:r>
            <a:r>
              <a:rPr lang="lv-LV" sz="3200" b="1" err="1"/>
              <a:t>interkomprensija</a:t>
            </a:r>
            <a:r>
              <a:rPr lang="lv-LV" sz="3200" b="1"/>
              <a:t> (</a:t>
            </a:r>
            <a:r>
              <a:rPr lang="lv-LV" sz="28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Interkomprehension</a:t>
            </a:r>
            <a:r>
              <a:rPr lang="lv-LV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 </a:t>
            </a:r>
            <a:br>
              <a:rPr lang="lv-LV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320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181C67F-3DC3-45EF-8DDA-DFF2A9EDF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56" y="2405849"/>
            <a:ext cx="10520038" cy="3861786"/>
          </a:xfrm>
        </p:spPr>
        <p:txBody>
          <a:bodyPr>
            <a:noAutofit/>
          </a:bodyPr>
          <a:lstStyle/>
          <a:p>
            <a:r>
              <a:rPr lang="lv-LV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Lat. </a:t>
            </a:r>
            <a:r>
              <a:rPr lang="lv-LV" i="1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</a:t>
            </a:r>
            <a:r>
              <a:rPr lang="lv-LV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„</a:t>
            </a:r>
            <a:r>
              <a:rPr lang="lv-LV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zwischen</a:t>
            </a:r>
            <a:r>
              <a:rPr lang="lv-LV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“, </a:t>
            </a:r>
            <a:r>
              <a:rPr lang="lv-LV" i="1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komprehension</a:t>
            </a:r>
            <a:r>
              <a:rPr lang="lv-LV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„</a:t>
            </a:r>
            <a:r>
              <a:rPr lang="lv-LV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Verstehen</a:t>
            </a:r>
            <a:r>
              <a:rPr lang="lv-LV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lv-LV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oder</a:t>
            </a:r>
            <a:r>
              <a:rPr lang="lv-LV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lv-LV" b="1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Gegenseitige</a:t>
            </a:r>
            <a:r>
              <a:rPr lang="lv-LV" b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b="1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Verständlichkeit</a:t>
            </a:r>
            <a:r>
              <a:rPr lang="lv-LV">
                <a:solidFill>
                  <a:srgbClr val="2021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lv-LV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lv-LV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</a:t>
            </a:r>
            <a:r>
              <a:rPr lang="lv-LV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“starp”, </a:t>
            </a:r>
            <a:r>
              <a:rPr lang="lv-LV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komprehension</a:t>
            </a:r>
            <a:r>
              <a:rPr lang="lv-LV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“saprast”/ savstarpējā sapratne</a:t>
            </a:r>
          </a:p>
          <a:p>
            <a:r>
              <a:rPr lang="lv-LV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Spēja saprast / «atšifrēt» valodu , balstoties uz kādas jau iepriekš apgūtas valodas zināšanām.</a:t>
            </a:r>
          </a:p>
          <a:p>
            <a:r>
              <a:rPr lang="lv-LV">
                <a:latin typeface="Calibri" panose="020F0502020204030204" pitchFamily="34" charset="0"/>
                <a:cs typeface="Calibri" panose="020F0502020204030204" pitchFamily="34" charset="0"/>
              </a:rPr>
              <a:t>Visbiežāk lieto </a:t>
            </a:r>
            <a:r>
              <a:rPr lang="lv-LV" b="1">
                <a:latin typeface="Calibri" panose="020F0502020204030204" pitchFamily="34" charset="0"/>
                <a:cs typeface="Calibri" panose="020F0502020204030204" pitchFamily="34" charset="0"/>
              </a:rPr>
              <a:t>radniecīgu</a:t>
            </a:r>
            <a:r>
              <a:rPr lang="lv-LV">
                <a:latin typeface="Calibri" panose="020F0502020204030204" pitchFamily="34" charset="0"/>
                <a:cs typeface="Calibri" panose="020F0502020204030204" pitchFamily="34" charset="0"/>
              </a:rPr>
              <a:t> valodu saimē ( </a:t>
            </a:r>
            <a:r>
              <a:rPr lang="lv-LV" b="1">
                <a:latin typeface="Calibri" panose="020F0502020204030204" pitchFamily="34" charset="0"/>
                <a:cs typeface="Calibri" panose="020F0502020204030204" pitchFamily="34" charset="0"/>
              </a:rPr>
              <a:t>ģermāņu-</a:t>
            </a:r>
            <a:r>
              <a:rPr lang="lv-LV">
                <a:latin typeface="Calibri" panose="020F0502020204030204" pitchFamily="34" charset="0"/>
                <a:cs typeface="Calibri" panose="020F0502020204030204" pitchFamily="34" charset="0"/>
              </a:rPr>
              <a:t> dāņu, zviedru, norvēģu, nīderlandiešu, islandiešu ; romāņu – spāņu, itāļu, portugāļu…,  baltu …)</a:t>
            </a:r>
          </a:p>
          <a:p>
            <a:r>
              <a:rPr lang="lv-LV">
                <a:latin typeface="Calibri" panose="020F0502020204030204" pitchFamily="34" charset="0"/>
                <a:cs typeface="Calibri" panose="020F0502020204030204" pitchFamily="34" charset="0"/>
              </a:rPr>
              <a:t>Jau zināmā valoda kalpo par atslēgu tekstu izpratnei  (</a:t>
            </a:r>
            <a:r>
              <a:rPr lang="lv-LV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Brückensprache</a:t>
            </a:r>
            <a:r>
              <a:rPr lang="lv-LV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Deutsch</a:t>
            </a:r>
            <a:r>
              <a:rPr lang="lv-LV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endParaRPr lang="lv-LV" sz="220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9" name="Rokraksts 8">
                <a:extLst>
                  <a:ext uri="{FF2B5EF4-FFF2-40B4-BE49-F238E27FC236}">
                    <a16:creationId xmlns:a16="http://schemas.microsoft.com/office/drawing/2014/main" id="{1C51623B-AD06-4D84-A35D-1B30E2F3502E}"/>
                  </a:ext>
                </a:extLst>
              </p14:cNvPr>
              <p14:cNvContentPartPr/>
              <p14:nvPr/>
            </p14:nvContentPartPr>
            <p14:xfrm>
              <a:off x="4879962" y="3564615"/>
              <a:ext cx="360" cy="360"/>
            </p14:xfrm>
          </p:contentPart>
        </mc:Choice>
        <mc:Fallback xmlns="">
          <p:pic>
            <p:nvPicPr>
              <p:cNvPr id="9" name="Rokraksts 8">
                <a:extLst>
                  <a:ext uri="{FF2B5EF4-FFF2-40B4-BE49-F238E27FC236}">
                    <a16:creationId xmlns:a16="http://schemas.microsoft.com/office/drawing/2014/main" id="{1C51623B-AD06-4D84-A35D-1B30E2F350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5642" y="3537615"/>
                <a:ext cx="9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0" name="Rokraksts 9">
                <a:extLst>
                  <a:ext uri="{FF2B5EF4-FFF2-40B4-BE49-F238E27FC236}">
                    <a16:creationId xmlns:a16="http://schemas.microsoft.com/office/drawing/2014/main" id="{DE4A3BAF-E7B8-4D95-9E0C-E551EC66C4F8}"/>
                  </a:ext>
                </a:extLst>
              </p14:cNvPr>
              <p14:cNvContentPartPr/>
              <p14:nvPr/>
            </p14:nvContentPartPr>
            <p14:xfrm>
              <a:off x="4807962" y="3338535"/>
              <a:ext cx="360" cy="360"/>
            </p14:xfrm>
          </p:contentPart>
        </mc:Choice>
        <mc:Fallback xmlns="">
          <p:pic>
            <p:nvPicPr>
              <p:cNvPr id="10" name="Rokraksts 9">
                <a:extLst>
                  <a:ext uri="{FF2B5EF4-FFF2-40B4-BE49-F238E27FC236}">
                    <a16:creationId xmlns:a16="http://schemas.microsoft.com/office/drawing/2014/main" id="{DE4A3BAF-E7B8-4D95-9E0C-E551EC66C4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3642" y="3311535"/>
                <a:ext cx="9000" cy="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7084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bisks">
  <a:themeElements>
    <a:clrScheme name="Dabisk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Dabisk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bis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948</Words>
  <Application>Microsoft Office PowerPoint</Application>
  <PresentationFormat>Platekrāna</PresentationFormat>
  <Paragraphs>104</Paragraphs>
  <Slides>18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Helvetica Neue</vt:lpstr>
      <vt:lpstr>Times New Roman</vt:lpstr>
      <vt:lpstr>Dabisks</vt:lpstr>
      <vt:lpstr>Kā apzināti pielietot valodu zināšanas, lai izprastu ceļus uz jaunu valodu apguvi </vt:lpstr>
      <vt:lpstr>PowerPoint prezentācija</vt:lpstr>
      <vt:lpstr>PowerPoint prezentācija</vt:lpstr>
      <vt:lpstr>Mans valodu portrets</vt:lpstr>
      <vt:lpstr> Daudzvalodības kompetence Eiropas valodu politikas kontekstā </vt:lpstr>
      <vt:lpstr>Interkomprensija (Interkomprehension)?</vt:lpstr>
      <vt:lpstr>Mērķis</vt:lpstr>
      <vt:lpstr>Interkomprensija vācu valodas stundās</vt:lpstr>
      <vt:lpstr>Kas ir  interkomprensija (Interkomprehension)?  </vt:lpstr>
      <vt:lpstr> Kā apzināti pielietot valodas zināšanas? </vt:lpstr>
      <vt:lpstr> Interkomprensijas didaktika/ stratēģijas , lai izprastu tekstu (Sieben Siebe Britta Hufeisen, Nicole Marx )  </vt:lpstr>
      <vt:lpstr>PowerPoint prezentācija</vt:lpstr>
      <vt:lpstr>Valodu salīdzinājums</vt:lpstr>
      <vt:lpstr>Priedēkļu un piedēkļu salīdzinājums</vt:lpstr>
      <vt:lpstr>PowerPoint prezentācija</vt:lpstr>
      <vt:lpstr>PowerPoint prezentācija</vt:lpstr>
      <vt:lpstr>PowerPoint prezentācija</vt:lpstr>
      <vt:lpstr>Izmantotie materiāli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Kā apzināti pielietot valodu zināšanas, lai izprastu ceļus uz jaunu valodu apguvi</dc:title>
  <dc:creator>Sandra Sprukule</dc:creator>
  <cp:lastModifiedBy>MVG</cp:lastModifiedBy>
  <cp:revision>2</cp:revision>
  <dcterms:created xsi:type="dcterms:W3CDTF">2022-04-23T20:08:58Z</dcterms:created>
  <dcterms:modified xsi:type="dcterms:W3CDTF">2022-08-26T09:54:14Z</dcterms:modified>
</cp:coreProperties>
</file>